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91" r:id="rId29"/>
    <p:sldId id="292" r:id="rId30"/>
    <p:sldId id="293" r:id="rId31"/>
    <p:sldId id="294" r:id="rId32"/>
    <p:sldId id="295" r:id="rId33"/>
    <p:sldId id="296" r:id="rId34"/>
    <p:sldId id="297" r:id="rId35"/>
    <p:sldId id="263" r:id="rId36"/>
    <p:sldId id="284" r:id="rId37"/>
    <p:sldId id="285" r:id="rId38"/>
    <p:sldId id="286" r:id="rId39"/>
    <p:sldId id="287" r:id="rId40"/>
    <p:sldId id="288" r:id="rId41"/>
    <p:sldId id="289" r:id="rId42"/>
    <p:sldId id="290"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66"/>
    <p:restoredTop sz="94578"/>
  </p:normalViewPr>
  <p:slideViewPr>
    <p:cSldViewPr snapToGrid="0" snapToObjects="1">
      <p:cViewPr>
        <p:scale>
          <a:sx n="69" d="100"/>
          <a:sy n="69" d="100"/>
        </p:scale>
        <p:origin x="144"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3511A-02A2-1E47-82A3-335DACBDF876}" type="datetimeFigureOut">
              <a:rPr lang="de-DE" smtClean="0"/>
              <a:t>26.03.17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F350D-D3EF-2844-B47D-7F0021E7F49B}" type="slidenum">
              <a:rPr lang="de-DE" smtClean="0"/>
              <a:t>‹Nr.›</a:t>
            </a:fld>
            <a:endParaRPr lang="de-DE"/>
          </a:p>
        </p:txBody>
      </p:sp>
    </p:spTree>
    <p:extLst>
      <p:ext uri="{BB962C8B-B14F-4D97-AF65-F5344CB8AC3E}">
        <p14:creationId xmlns:p14="http://schemas.microsoft.com/office/powerpoint/2010/main" val="138830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e-DE" smtClean="0"/>
              <a:t>Mastertitelformat bearbeiten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auf Platzhalter ziehen oder durch Klicken auf Symbol hinzufügen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Mastertextformat bearbeiten</a:t>
            </a:r>
          </a:p>
        </p:txBody>
      </p:sp>
      <p:sp>
        <p:nvSpPr>
          <p:cNvPr id="3" name="Date Placeholder 2"/>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e-DE" smtClean="0"/>
              <a:t>Mastertitelformat bearbeiten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e-DE" smtClean="0"/>
              <a:t>Mastertitelformat bearbeiten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Mastertextformat bearbeiten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e-DE" smtClean="0"/>
              <a:t>Mastertitelformat bearbeiten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e-DE" smtClean="0"/>
              <a:t>Mastertitelformat bearbeiten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Mastertextformat bearbeiten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e-DE" smtClean="0"/>
              <a:t>Mastertitelformat bearbeiten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Mastertextformat bearbeiten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e-DE" smtClean="0"/>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e-DE" smtClean="0"/>
              <a:t>Mastertitelformat bearbeiten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dirty="0"/>
          </a:p>
        </p:txBody>
      </p:sp>
      <p:sp>
        <p:nvSpPr>
          <p:cNvPr id="3" name="Content Placeholder 2"/>
          <p:cNvSpPr>
            <a:spLocks noGrp="1"/>
          </p:cNvSpPr>
          <p:nvPr>
            <p:ph idx="1"/>
          </p:nvPr>
        </p:nvSpPr>
        <p:spPr/>
        <p:txBody>
          <a:bodyPr anchor="ct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e-DE" smtClean="0"/>
              <a:t>Mastertitelformat bearbeiten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Mastertitelformat bearbeiten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e-DE" smtClean="0"/>
              <a:t>Mastertitelformat bearbeiten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e-DE" smtClean="0"/>
              <a:t>Mastertitelformat bearbeiten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auf Platzhalter ziehen oder durch Klicken auf Symbol hinzufügen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smtClean="0"/>
              <a:t>Mastertitelformat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3/26/17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 Id="rId3" Type="http://schemas.openxmlformats.org/officeDocument/2006/relationships/image" Target="../media/image1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 Id="rId3" Type="http://schemas.openxmlformats.org/officeDocument/2006/relationships/image" Target="../media/image11.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 Id="rId3" Type="http://schemas.openxmlformats.org/officeDocument/2006/relationships/image" Target="../media/image12.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 Id="rId3" Type="http://schemas.openxmlformats.org/officeDocument/2006/relationships/image" Target="../media/image13.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 Id="rId3" Type="http://schemas.openxmlformats.org/officeDocument/2006/relationships/image" Target="../media/image14.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tif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tif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hyperlink" Target="http://www.ankiweb.net/"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smtClean="0"/>
              <a:t>AnkiDroid</a:t>
            </a:r>
            <a:endParaRPr lang="de-DE" dirty="0"/>
          </a:p>
        </p:txBody>
      </p:sp>
      <p:sp>
        <p:nvSpPr>
          <p:cNvPr id="3" name="Untertitel 2"/>
          <p:cNvSpPr>
            <a:spLocks noGrp="1"/>
          </p:cNvSpPr>
          <p:nvPr>
            <p:ph type="subTitle" idx="1"/>
          </p:nvPr>
        </p:nvSpPr>
        <p:spPr/>
        <p:txBody>
          <a:bodyPr>
            <a:normAutofit fontScale="92500"/>
          </a:bodyPr>
          <a:lstStyle/>
          <a:p>
            <a:r>
              <a:rPr lang="de-DE" dirty="0" smtClean="0"/>
              <a:t>Grundlegende Bedienung</a:t>
            </a:r>
            <a:endParaRPr lang="de-DE" dirty="0"/>
          </a:p>
          <a:p>
            <a:r>
              <a:rPr lang="de-DE" dirty="0" err="1"/>
              <a:t>Anki</a:t>
            </a:r>
            <a:r>
              <a:rPr lang="de-DE" dirty="0"/>
              <a:t> – ohne </a:t>
            </a:r>
            <a:r>
              <a:rPr lang="de-DE" dirty="0" smtClean="0"/>
              <a:t>DROID</a:t>
            </a:r>
          </a:p>
          <a:p>
            <a:r>
              <a:rPr lang="de-DE" dirty="0"/>
              <a:t>Anlegen einer</a:t>
            </a:r>
            <a:br>
              <a:rPr lang="de-DE" dirty="0"/>
            </a:br>
            <a:r>
              <a:rPr lang="de-DE" dirty="0"/>
              <a:t>benutzerdefinierten </a:t>
            </a:r>
            <a:r>
              <a:rPr lang="de-DE" dirty="0" smtClean="0"/>
              <a:t>Sitzung</a:t>
            </a:r>
            <a:endParaRPr lang="de-DE" dirty="0"/>
          </a:p>
          <a:p>
            <a:r>
              <a:rPr lang="de-DE" dirty="0" err="1" smtClean="0"/>
              <a:t>AnkiWEB</a:t>
            </a:r>
            <a:endParaRPr lang="de-DE" dirty="0"/>
          </a:p>
        </p:txBody>
      </p:sp>
      <p:pic>
        <p:nvPicPr>
          <p:cNvPr id="4" name="Bild 3"/>
          <p:cNvPicPr>
            <a:picLocks noChangeAspect="1"/>
          </p:cNvPicPr>
          <p:nvPr/>
        </p:nvPicPr>
        <p:blipFill>
          <a:blip r:embed="rId2"/>
          <a:stretch>
            <a:fillRect/>
          </a:stretch>
        </p:blipFill>
        <p:spPr>
          <a:xfrm>
            <a:off x="1421891" y="499532"/>
            <a:ext cx="2281767" cy="2405106"/>
          </a:xfrm>
          <a:prstGeom prst="rect">
            <a:avLst/>
          </a:prstGeom>
        </p:spPr>
      </p:pic>
    </p:spTree>
    <p:extLst>
      <p:ext uri="{BB962C8B-B14F-4D97-AF65-F5344CB8AC3E}">
        <p14:creationId xmlns:p14="http://schemas.microsoft.com/office/powerpoint/2010/main" val="970944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Bedienelemente</a:t>
            </a:r>
            <a:endParaRPr lang="de-DE" dirty="0"/>
          </a:p>
        </p:txBody>
      </p:sp>
      <p:sp>
        <p:nvSpPr>
          <p:cNvPr id="3" name="Inhaltsplatzhalter 2"/>
          <p:cNvSpPr>
            <a:spLocks noGrp="1"/>
          </p:cNvSpPr>
          <p:nvPr>
            <p:ph idx="1"/>
          </p:nvPr>
        </p:nvSpPr>
        <p:spPr>
          <a:xfrm>
            <a:off x="684212" y="685800"/>
            <a:ext cx="6824952" cy="3615267"/>
          </a:xfrm>
        </p:spPr>
        <p:txBody>
          <a:bodyPr/>
          <a:lstStyle/>
          <a:p>
            <a:r>
              <a:rPr lang="de-DE" dirty="0" smtClean="0"/>
              <a:t>Die drei untereinander gesetzten Punkte lassen Euch das Kontextmenü zur Karteikarte aufrufen</a:t>
            </a:r>
            <a:endParaRPr lang="de-DE" dirty="0"/>
          </a:p>
        </p:txBody>
      </p:sp>
      <p:pic>
        <p:nvPicPr>
          <p:cNvPr id="4" name="Bild 3"/>
          <p:cNvPicPr>
            <a:picLocks noChangeAspect="1"/>
          </p:cNvPicPr>
          <p:nvPr/>
        </p:nvPicPr>
        <p:blipFill>
          <a:blip r:embed="rId2"/>
          <a:stretch>
            <a:fillRect/>
          </a:stretch>
        </p:blipFill>
        <p:spPr>
          <a:xfrm>
            <a:off x="7623328" y="0"/>
            <a:ext cx="3983454" cy="6858000"/>
          </a:xfrm>
          <a:prstGeom prst="rect">
            <a:avLst/>
          </a:prstGeom>
        </p:spPr>
      </p:pic>
      <p:cxnSp>
        <p:nvCxnSpPr>
          <p:cNvPr id="6" name="Gerade Verbindung mit Pfeil 5"/>
          <p:cNvCxnSpPr/>
          <p:nvPr/>
        </p:nvCxnSpPr>
        <p:spPr>
          <a:xfrm flipV="1">
            <a:off x="8175055" y="960582"/>
            <a:ext cx="2880000" cy="2202873"/>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24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Bedienelemente</a:t>
            </a:r>
            <a:endParaRPr lang="de-DE" dirty="0"/>
          </a:p>
        </p:txBody>
      </p:sp>
      <p:sp>
        <p:nvSpPr>
          <p:cNvPr id="3" name="Inhaltsplatzhalter 2"/>
          <p:cNvSpPr>
            <a:spLocks noGrp="1"/>
          </p:cNvSpPr>
          <p:nvPr>
            <p:ph idx="1"/>
          </p:nvPr>
        </p:nvSpPr>
        <p:spPr>
          <a:xfrm>
            <a:off x="684212" y="685800"/>
            <a:ext cx="6824952" cy="3615267"/>
          </a:xfrm>
        </p:spPr>
        <p:txBody>
          <a:bodyPr/>
          <a:lstStyle/>
          <a:p>
            <a:r>
              <a:rPr lang="de-DE" dirty="0" smtClean="0"/>
              <a:t>Die drei untereinander gesetzten Punkte lassen Euch das Kontextmenü zur Karteikarte aufrufen</a:t>
            </a:r>
            <a:endParaRPr lang="de-DE" dirty="0"/>
          </a:p>
        </p:txBody>
      </p:sp>
      <p:pic>
        <p:nvPicPr>
          <p:cNvPr id="5" name="Bild 4"/>
          <p:cNvPicPr>
            <a:picLocks noChangeAspect="1"/>
          </p:cNvPicPr>
          <p:nvPr/>
        </p:nvPicPr>
        <p:blipFill>
          <a:blip r:embed="rId2"/>
          <a:stretch>
            <a:fillRect/>
          </a:stretch>
        </p:blipFill>
        <p:spPr>
          <a:xfrm>
            <a:off x="7509164" y="0"/>
            <a:ext cx="3937401" cy="6858000"/>
          </a:xfrm>
          <a:prstGeom prst="rect">
            <a:avLst/>
          </a:prstGeom>
        </p:spPr>
      </p:pic>
      <p:cxnSp>
        <p:nvCxnSpPr>
          <p:cNvPr id="6" name="Gerade Verbindung mit Pfeil 5"/>
          <p:cNvCxnSpPr/>
          <p:nvPr/>
        </p:nvCxnSpPr>
        <p:spPr>
          <a:xfrm flipV="1">
            <a:off x="6597864" y="1344658"/>
            <a:ext cx="2880000" cy="2202873"/>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73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Bedienelemente</a:t>
            </a:r>
            <a:endParaRPr lang="de-DE" dirty="0"/>
          </a:p>
        </p:txBody>
      </p:sp>
      <p:sp>
        <p:nvSpPr>
          <p:cNvPr id="3" name="Inhaltsplatzhalter 2"/>
          <p:cNvSpPr>
            <a:spLocks noGrp="1"/>
          </p:cNvSpPr>
          <p:nvPr>
            <p:ph idx="1"/>
          </p:nvPr>
        </p:nvSpPr>
        <p:spPr>
          <a:xfrm>
            <a:off x="684212" y="685800"/>
            <a:ext cx="6824952" cy="1820333"/>
          </a:xfrm>
        </p:spPr>
        <p:txBody>
          <a:bodyPr/>
          <a:lstStyle/>
          <a:p>
            <a:r>
              <a:rPr lang="de-DE" dirty="0" smtClean="0"/>
              <a:t>Die links gelegenen drei waagerechten Striche lassen euch das Menü von </a:t>
            </a:r>
            <a:r>
              <a:rPr lang="de-DE" dirty="0" err="1" smtClean="0"/>
              <a:t>AnkiDroid</a:t>
            </a:r>
            <a:r>
              <a:rPr lang="de-DE" dirty="0" smtClean="0"/>
              <a:t> aufrufen.</a:t>
            </a:r>
            <a:endParaRPr lang="de-DE" dirty="0"/>
          </a:p>
        </p:txBody>
      </p:sp>
      <p:pic>
        <p:nvPicPr>
          <p:cNvPr id="5" name="Bild 4"/>
          <p:cNvPicPr>
            <a:picLocks noChangeAspect="1"/>
          </p:cNvPicPr>
          <p:nvPr/>
        </p:nvPicPr>
        <p:blipFill>
          <a:blip r:embed="rId2"/>
          <a:stretch>
            <a:fillRect/>
          </a:stretch>
        </p:blipFill>
        <p:spPr>
          <a:xfrm>
            <a:off x="7509164" y="0"/>
            <a:ext cx="3937401" cy="6858000"/>
          </a:xfrm>
          <a:prstGeom prst="rect">
            <a:avLst/>
          </a:prstGeom>
        </p:spPr>
      </p:pic>
      <p:cxnSp>
        <p:nvCxnSpPr>
          <p:cNvPr id="6" name="Gerade Verbindung mit Pfeil 5"/>
          <p:cNvCxnSpPr/>
          <p:nvPr/>
        </p:nvCxnSpPr>
        <p:spPr>
          <a:xfrm flipV="1">
            <a:off x="5277064" y="887458"/>
            <a:ext cx="2880000" cy="2202873"/>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261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Bedienelemente</a:t>
            </a:r>
            <a:endParaRPr lang="de-DE" dirty="0"/>
          </a:p>
        </p:txBody>
      </p:sp>
      <p:sp>
        <p:nvSpPr>
          <p:cNvPr id="3" name="Inhaltsplatzhalter 2"/>
          <p:cNvSpPr>
            <a:spLocks noGrp="1"/>
          </p:cNvSpPr>
          <p:nvPr>
            <p:ph idx="1"/>
          </p:nvPr>
        </p:nvSpPr>
        <p:spPr>
          <a:xfrm>
            <a:off x="684212" y="685800"/>
            <a:ext cx="6824952" cy="3124200"/>
          </a:xfrm>
        </p:spPr>
        <p:txBody>
          <a:bodyPr>
            <a:normAutofit/>
          </a:bodyPr>
          <a:lstStyle/>
          <a:p>
            <a:r>
              <a:rPr lang="de-DE" dirty="0" smtClean="0"/>
              <a:t>Die links gelegenen drei waagerechten Striche lassen euch das Menü von </a:t>
            </a:r>
            <a:r>
              <a:rPr lang="de-DE" dirty="0" err="1" smtClean="0"/>
              <a:t>AnkiDroid</a:t>
            </a:r>
            <a:r>
              <a:rPr lang="de-DE" dirty="0" smtClean="0"/>
              <a:t> aufrufen.</a:t>
            </a:r>
          </a:p>
          <a:p>
            <a:r>
              <a:rPr lang="de-DE" dirty="0" smtClean="0"/>
              <a:t>Tippt Ihr auf Stapel, dann kommt Ihr zurück in den Startbildschirm</a:t>
            </a:r>
          </a:p>
          <a:p>
            <a:r>
              <a:rPr lang="de-DE" dirty="0" smtClean="0"/>
              <a:t>Tippt Ihr auf Kartenübersicht, wird Euch die lange Liste an eingegeben Vokabeln alphabetisch angezeigt.</a:t>
            </a:r>
          </a:p>
          <a:p>
            <a:r>
              <a:rPr lang="de-DE" dirty="0" smtClean="0"/>
              <a:t>Tippt Ihr auf Statistik.....</a:t>
            </a:r>
            <a:endParaRPr lang="de-DE" dirty="0"/>
          </a:p>
        </p:txBody>
      </p:sp>
      <p:pic>
        <p:nvPicPr>
          <p:cNvPr id="7" name="Bild 6"/>
          <p:cNvPicPr>
            <a:picLocks noChangeAspect="1"/>
          </p:cNvPicPr>
          <p:nvPr/>
        </p:nvPicPr>
        <p:blipFill>
          <a:blip r:embed="rId2"/>
          <a:stretch>
            <a:fillRect/>
          </a:stretch>
        </p:blipFill>
        <p:spPr>
          <a:xfrm>
            <a:off x="7252943" y="0"/>
            <a:ext cx="3931338" cy="6858000"/>
          </a:xfrm>
          <a:prstGeom prst="rect">
            <a:avLst/>
          </a:prstGeom>
        </p:spPr>
      </p:pic>
    </p:spTree>
    <p:extLst>
      <p:ext uri="{BB962C8B-B14F-4D97-AF65-F5344CB8AC3E}">
        <p14:creationId xmlns:p14="http://schemas.microsoft.com/office/powerpoint/2010/main" val="1805199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Statistik</a:t>
            </a:r>
            <a:endParaRPr lang="de-DE" dirty="0"/>
          </a:p>
        </p:txBody>
      </p:sp>
      <p:pic>
        <p:nvPicPr>
          <p:cNvPr id="5" name="Bild 4"/>
          <p:cNvPicPr>
            <a:picLocks noChangeAspect="1"/>
          </p:cNvPicPr>
          <p:nvPr/>
        </p:nvPicPr>
        <p:blipFill>
          <a:blip r:embed="rId2"/>
          <a:stretch>
            <a:fillRect/>
          </a:stretch>
        </p:blipFill>
        <p:spPr>
          <a:xfrm>
            <a:off x="7812847" y="0"/>
            <a:ext cx="3921953" cy="6858000"/>
          </a:xfrm>
          <a:prstGeom prst="rect">
            <a:avLst/>
          </a:prstGeom>
        </p:spPr>
      </p:pic>
      <p:pic>
        <p:nvPicPr>
          <p:cNvPr id="6" name="Bild 5"/>
          <p:cNvPicPr>
            <a:picLocks noChangeAspect="1"/>
          </p:cNvPicPr>
          <p:nvPr/>
        </p:nvPicPr>
        <p:blipFill>
          <a:blip r:embed="rId3"/>
          <a:stretch>
            <a:fillRect/>
          </a:stretch>
        </p:blipFill>
        <p:spPr>
          <a:xfrm>
            <a:off x="2668058" y="3342215"/>
            <a:ext cx="2476500" cy="1238250"/>
          </a:xfrm>
          <a:prstGeom prst="rect">
            <a:avLst/>
          </a:prstGeom>
        </p:spPr>
      </p:pic>
      <p:sp>
        <p:nvSpPr>
          <p:cNvPr id="3" name="Inhaltsplatzhalter 2"/>
          <p:cNvSpPr>
            <a:spLocks noGrp="1"/>
          </p:cNvSpPr>
          <p:nvPr>
            <p:ph idx="1"/>
          </p:nvPr>
        </p:nvSpPr>
        <p:spPr>
          <a:xfrm>
            <a:off x="684212" y="685800"/>
            <a:ext cx="6824952" cy="3124200"/>
          </a:xfrm>
        </p:spPr>
        <p:txBody>
          <a:bodyPr>
            <a:normAutofit/>
          </a:bodyPr>
          <a:lstStyle/>
          <a:p>
            <a:r>
              <a:rPr lang="de-DE" dirty="0" smtClean="0"/>
              <a:t>So bekommt Ihr folgende Übersicht:</a:t>
            </a:r>
          </a:p>
          <a:p>
            <a:endParaRPr lang="de-DE" dirty="0"/>
          </a:p>
          <a:p>
            <a:r>
              <a:rPr lang="de-DE" b="1" dirty="0" smtClean="0"/>
              <a:t>Macht doch einen kleinen Wettbewerb, wer die besten Zahlen in der Gruppe hat und vergleicht dann und wann einfach Eure Werte!</a:t>
            </a:r>
            <a:endParaRPr lang="de-DE" b="1" dirty="0"/>
          </a:p>
        </p:txBody>
      </p:sp>
    </p:spTree>
    <p:extLst>
      <p:ext uri="{BB962C8B-B14F-4D97-AF65-F5344CB8AC3E}">
        <p14:creationId xmlns:p14="http://schemas.microsoft.com/office/powerpoint/2010/main" val="463399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Statistik</a:t>
            </a:r>
            <a:endParaRPr lang="de-DE" dirty="0"/>
          </a:p>
        </p:txBody>
      </p:sp>
      <p:pic>
        <p:nvPicPr>
          <p:cNvPr id="5" name="Bild 4"/>
          <p:cNvPicPr>
            <a:picLocks noChangeAspect="1"/>
          </p:cNvPicPr>
          <p:nvPr/>
        </p:nvPicPr>
        <p:blipFill>
          <a:blip r:embed="rId2"/>
          <a:stretch>
            <a:fillRect/>
          </a:stretch>
        </p:blipFill>
        <p:spPr>
          <a:xfrm>
            <a:off x="7812847" y="0"/>
            <a:ext cx="3921953" cy="6858000"/>
          </a:xfrm>
          <a:prstGeom prst="rect">
            <a:avLst/>
          </a:prstGeom>
        </p:spPr>
      </p:pic>
      <p:pic>
        <p:nvPicPr>
          <p:cNvPr id="6" name="Bild 5"/>
          <p:cNvPicPr>
            <a:picLocks noChangeAspect="1"/>
          </p:cNvPicPr>
          <p:nvPr/>
        </p:nvPicPr>
        <p:blipFill>
          <a:blip r:embed="rId3"/>
          <a:stretch>
            <a:fillRect/>
          </a:stretch>
        </p:blipFill>
        <p:spPr>
          <a:xfrm>
            <a:off x="2858438" y="386290"/>
            <a:ext cx="2476500" cy="1238250"/>
          </a:xfrm>
          <a:prstGeom prst="rect">
            <a:avLst/>
          </a:prstGeom>
        </p:spPr>
      </p:pic>
      <p:sp>
        <p:nvSpPr>
          <p:cNvPr id="3" name="Inhaltsplatzhalter 2"/>
          <p:cNvSpPr>
            <a:spLocks noGrp="1"/>
          </p:cNvSpPr>
          <p:nvPr>
            <p:ph idx="1"/>
          </p:nvPr>
        </p:nvSpPr>
        <p:spPr>
          <a:xfrm>
            <a:off x="684212" y="1624540"/>
            <a:ext cx="6824952" cy="3124200"/>
          </a:xfrm>
        </p:spPr>
        <p:txBody>
          <a:bodyPr>
            <a:normAutofit/>
          </a:bodyPr>
          <a:lstStyle/>
          <a:p>
            <a:r>
              <a:rPr lang="de-DE" b="1" dirty="0" smtClean="0"/>
              <a:t>Neben dem Feld „Heute“ gibt es noch weitere interessante Felder zu sehen:</a:t>
            </a:r>
          </a:p>
          <a:p>
            <a:endParaRPr lang="de-DE" b="1" dirty="0"/>
          </a:p>
        </p:txBody>
      </p:sp>
    </p:spTree>
    <p:extLst>
      <p:ext uri="{BB962C8B-B14F-4D97-AF65-F5344CB8AC3E}">
        <p14:creationId xmlns:p14="http://schemas.microsoft.com/office/powerpoint/2010/main" val="1561585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Statistik</a:t>
            </a:r>
            <a:endParaRPr lang="de-DE" dirty="0"/>
          </a:p>
        </p:txBody>
      </p:sp>
      <p:pic>
        <p:nvPicPr>
          <p:cNvPr id="6" name="Bild 5"/>
          <p:cNvPicPr>
            <a:picLocks noChangeAspect="1"/>
          </p:cNvPicPr>
          <p:nvPr/>
        </p:nvPicPr>
        <p:blipFill>
          <a:blip r:embed="rId2"/>
          <a:stretch>
            <a:fillRect/>
          </a:stretch>
        </p:blipFill>
        <p:spPr>
          <a:xfrm>
            <a:off x="2858438" y="386290"/>
            <a:ext cx="2476500" cy="1238250"/>
          </a:xfrm>
          <a:prstGeom prst="rect">
            <a:avLst/>
          </a:prstGeom>
        </p:spPr>
      </p:pic>
      <p:sp>
        <p:nvSpPr>
          <p:cNvPr id="3" name="Inhaltsplatzhalter 2"/>
          <p:cNvSpPr>
            <a:spLocks noGrp="1"/>
          </p:cNvSpPr>
          <p:nvPr>
            <p:ph idx="1"/>
          </p:nvPr>
        </p:nvSpPr>
        <p:spPr>
          <a:xfrm>
            <a:off x="684212" y="1363132"/>
            <a:ext cx="6824952" cy="3124200"/>
          </a:xfrm>
        </p:spPr>
        <p:txBody>
          <a:bodyPr>
            <a:normAutofit/>
          </a:bodyPr>
          <a:lstStyle/>
          <a:p>
            <a:r>
              <a:rPr lang="de-DE" b="1" dirty="0" smtClean="0"/>
              <a:t>Prognose</a:t>
            </a:r>
            <a:r>
              <a:rPr lang="de-DE" dirty="0" smtClean="0"/>
              <a:t> – um festzustellen, wie ihr zeitlich liegt und wie lange das Lernen dauern kann</a:t>
            </a:r>
          </a:p>
        </p:txBody>
      </p:sp>
      <p:pic>
        <p:nvPicPr>
          <p:cNvPr id="4" name="Bild 3"/>
          <p:cNvPicPr>
            <a:picLocks noChangeAspect="1"/>
          </p:cNvPicPr>
          <p:nvPr/>
        </p:nvPicPr>
        <p:blipFill>
          <a:blip r:embed="rId3"/>
          <a:stretch>
            <a:fillRect/>
          </a:stretch>
        </p:blipFill>
        <p:spPr>
          <a:xfrm>
            <a:off x="7722413" y="0"/>
            <a:ext cx="3921953" cy="6858000"/>
          </a:xfrm>
          <a:prstGeom prst="rect">
            <a:avLst/>
          </a:prstGeom>
        </p:spPr>
      </p:pic>
    </p:spTree>
    <p:extLst>
      <p:ext uri="{BB962C8B-B14F-4D97-AF65-F5344CB8AC3E}">
        <p14:creationId xmlns:p14="http://schemas.microsoft.com/office/powerpoint/2010/main" val="1681316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Statistik</a:t>
            </a:r>
            <a:endParaRPr lang="de-DE" dirty="0"/>
          </a:p>
        </p:txBody>
      </p:sp>
      <p:pic>
        <p:nvPicPr>
          <p:cNvPr id="6" name="Bild 5"/>
          <p:cNvPicPr>
            <a:picLocks noChangeAspect="1"/>
          </p:cNvPicPr>
          <p:nvPr/>
        </p:nvPicPr>
        <p:blipFill>
          <a:blip r:embed="rId2"/>
          <a:stretch>
            <a:fillRect/>
          </a:stretch>
        </p:blipFill>
        <p:spPr>
          <a:xfrm>
            <a:off x="2858438" y="386290"/>
            <a:ext cx="2476500" cy="1238250"/>
          </a:xfrm>
          <a:prstGeom prst="rect">
            <a:avLst/>
          </a:prstGeom>
        </p:spPr>
      </p:pic>
      <p:sp>
        <p:nvSpPr>
          <p:cNvPr id="3" name="Inhaltsplatzhalter 2"/>
          <p:cNvSpPr>
            <a:spLocks noGrp="1"/>
          </p:cNvSpPr>
          <p:nvPr>
            <p:ph idx="1"/>
          </p:nvPr>
        </p:nvSpPr>
        <p:spPr>
          <a:xfrm>
            <a:off x="684212" y="1363132"/>
            <a:ext cx="6824952" cy="3124200"/>
          </a:xfrm>
        </p:spPr>
        <p:txBody>
          <a:bodyPr>
            <a:normAutofit/>
          </a:bodyPr>
          <a:lstStyle/>
          <a:p>
            <a:r>
              <a:rPr lang="de-DE" b="1" dirty="0" smtClean="0"/>
              <a:t>Anzahl der Wiederholungen</a:t>
            </a:r>
            <a:endParaRPr lang="de-DE" dirty="0" smtClean="0"/>
          </a:p>
        </p:txBody>
      </p:sp>
      <p:pic>
        <p:nvPicPr>
          <p:cNvPr id="5" name="Bild 4"/>
          <p:cNvPicPr>
            <a:picLocks noChangeAspect="1"/>
          </p:cNvPicPr>
          <p:nvPr/>
        </p:nvPicPr>
        <p:blipFill>
          <a:blip r:embed="rId3"/>
          <a:stretch>
            <a:fillRect/>
          </a:stretch>
        </p:blipFill>
        <p:spPr>
          <a:xfrm>
            <a:off x="7509164" y="0"/>
            <a:ext cx="3920417" cy="6858000"/>
          </a:xfrm>
          <a:prstGeom prst="rect">
            <a:avLst/>
          </a:prstGeom>
        </p:spPr>
      </p:pic>
    </p:spTree>
    <p:extLst>
      <p:ext uri="{BB962C8B-B14F-4D97-AF65-F5344CB8AC3E}">
        <p14:creationId xmlns:p14="http://schemas.microsoft.com/office/powerpoint/2010/main" val="1760573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Statistik</a:t>
            </a:r>
            <a:endParaRPr lang="de-DE" dirty="0"/>
          </a:p>
        </p:txBody>
      </p:sp>
      <p:pic>
        <p:nvPicPr>
          <p:cNvPr id="6" name="Bild 5"/>
          <p:cNvPicPr>
            <a:picLocks noChangeAspect="1"/>
          </p:cNvPicPr>
          <p:nvPr/>
        </p:nvPicPr>
        <p:blipFill>
          <a:blip r:embed="rId2"/>
          <a:stretch>
            <a:fillRect/>
          </a:stretch>
        </p:blipFill>
        <p:spPr>
          <a:xfrm>
            <a:off x="2858438" y="386290"/>
            <a:ext cx="2476500" cy="1238250"/>
          </a:xfrm>
          <a:prstGeom prst="rect">
            <a:avLst/>
          </a:prstGeom>
        </p:spPr>
      </p:pic>
      <p:sp>
        <p:nvSpPr>
          <p:cNvPr id="3" name="Inhaltsplatzhalter 2"/>
          <p:cNvSpPr>
            <a:spLocks noGrp="1"/>
          </p:cNvSpPr>
          <p:nvPr>
            <p:ph idx="1"/>
          </p:nvPr>
        </p:nvSpPr>
        <p:spPr>
          <a:xfrm>
            <a:off x="684212" y="1363132"/>
            <a:ext cx="6824952" cy="3124200"/>
          </a:xfrm>
        </p:spPr>
        <p:txBody>
          <a:bodyPr>
            <a:normAutofit/>
          </a:bodyPr>
          <a:lstStyle/>
          <a:p>
            <a:r>
              <a:rPr lang="de-DE" b="1" dirty="0" smtClean="0"/>
              <a:t>Lernzeit</a:t>
            </a:r>
            <a:endParaRPr lang="de-DE" dirty="0" smtClean="0"/>
          </a:p>
        </p:txBody>
      </p:sp>
      <p:pic>
        <p:nvPicPr>
          <p:cNvPr id="4" name="Bild 3"/>
          <p:cNvPicPr>
            <a:picLocks noChangeAspect="1"/>
          </p:cNvPicPr>
          <p:nvPr/>
        </p:nvPicPr>
        <p:blipFill>
          <a:blip r:embed="rId3"/>
          <a:stretch>
            <a:fillRect/>
          </a:stretch>
        </p:blipFill>
        <p:spPr>
          <a:xfrm>
            <a:off x="7732501" y="0"/>
            <a:ext cx="3901778" cy="6858000"/>
          </a:xfrm>
          <a:prstGeom prst="rect">
            <a:avLst/>
          </a:prstGeom>
        </p:spPr>
      </p:pic>
      <p:sp>
        <p:nvSpPr>
          <p:cNvPr id="7" name="Textfeld 6"/>
          <p:cNvSpPr txBox="1"/>
          <p:nvPr/>
        </p:nvSpPr>
        <p:spPr>
          <a:xfrm>
            <a:off x="2858438" y="3675746"/>
            <a:ext cx="2282997" cy="646331"/>
          </a:xfrm>
          <a:prstGeom prst="rect">
            <a:avLst/>
          </a:prstGeom>
          <a:noFill/>
        </p:spPr>
        <p:txBody>
          <a:bodyPr wrap="none" rtlCol="0">
            <a:spAutoFit/>
          </a:bodyPr>
          <a:lstStyle/>
          <a:p>
            <a:r>
              <a:rPr lang="de-DE" smtClean="0"/>
              <a:t>und </a:t>
            </a:r>
            <a:r>
              <a:rPr lang="de-DE" dirty="0" smtClean="0"/>
              <a:t>einige weitere</a:t>
            </a:r>
          </a:p>
          <a:p>
            <a:endParaRPr lang="de-DE" dirty="0"/>
          </a:p>
        </p:txBody>
      </p:sp>
    </p:spTree>
    <p:extLst>
      <p:ext uri="{BB962C8B-B14F-4D97-AF65-F5344CB8AC3E}">
        <p14:creationId xmlns:p14="http://schemas.microsoft.com/office/powerpoint/2010/main" val="367041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Bedienelemente</a:t>
            </a:r>
            <a:endParaRPr lang="de-DE" dirty="0"/>
          </a:p>
        </p:txBody>
      </p:sp>
      <p:sp>
        <p:nvSpPr>
          <p:cNvPr id="3" name="Inhaltsplatzhalter 2"/>
          <p:cNvSpPr>
            <a:spLocks noGrp="1"/>
          </p:cNvSpPr>
          <p:nvPr>
            <p:ph idx="1"/>
          </p:nvPr>
        </p:nvSpPr>
        <p:spPr>
          <a:xfrm>
            <a:off x="684212" y="685800"/>
            <a:ext cx="6824952" cy="3124200"/>
          </a:xfrm>
        </p:spPr>
        <p:txBody>
          <a:bodyPr>
            <a:normAutofit/>
          </a:bodyPr>
          <a:lstStyle/>
          <a:p>
            <a:r>
              <a:rPr lang="de-DE" dirty="0" smtClean="0"/>
              <a:t>Zurück zum Menü</a:t>
            </a:r>
          </a:p>
          <a:p>
            <a:endParaRPr lang="de-DE" dirty="0"/>
          </a:p>
          <a:p>
            <a:r>
              <a:rPr lang="de-DE" dirty="0" smtClean="0"/>
              <a:t>Hier seht Ihr, dass es einen „Nachtmodus“ für </a:t>
            </a:r>
            <a:r>
              <a:rPr lang="de-DE" dirty="0" err="1" smtClean="0"/>
              <a:t>AnkiDroid</a:t>
            </a:r>
            <a:r>
              <a:rPr lang="de-DE" dirty="0" smtClean="0"/>
              <a:t> gibt, wenn Ihr ihn anstellt....</a:t>
            </a:r>
            <a:endParaRPr lang="de-DE" dirty="0"/>
          </a:p>
        </p:txBody>
      </p:sp>
      <p:pic>
        <p:nvPicPr>
          <p:cNvPr id="7" name="Bild 6"/>
          <p:cNvPicPr>
            <a:picLocks noChangeAspect="1"/>
          </p:cNvPicPr>
          <p:nvPr/>
        </p:nvPicPr>
        <p:blipFill>
          <a:blip r:embed="rId2"/>
          <a:stretch>
            <a:fillRect/>
          </a:stretch>
        </p:blipFill>
        <p:spPr>
          <a:xfrm>
            <a:off x="7252943" y="0"/>
            <a:ext cx="3931338" cy="6858000"/>
          </a:xfrm>
          <a:prstGeom prst="rect">
            <a:avLst/>
          </a:prstGeom>
        </p:spPr>
      </p:pic>
    </p:spTree>
    <p:extLst>
      <p:ext uri="{BB962C8B-B14F-4D97-AF65-F5344CB8AC3E}">
        <p14:creationId xmlns:p14="http://schemas.microsoft.com/office/powerpoint/2010/main" val="1294888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Startbildschirm</a:t>
            </a:r>
            <a:endParaRPr lang="de-DE" dirty="0"/>
          </a:p>
        </p:txBody>
      </p:sp>
      <p:sp>
        <p:nvSpPr>
          <p:cNvPr id="3" name="Inhaltsplatzhalter 2"/>
          <p:cNvSpPr>
            <a:spLocks noGrp="1"/>
          </p:cNvSpPr>
          <p:nvPr>
            <p:ph idx="1"/>
          </p:nvPr>
        </p:nvSpPr>
        <p:spPr>
          <a:xfrm>
            <a:off x="684212" y="685800"/>
            <a:ext cx="6520152" cy="3615267"/>
          </a:xfrm>
        </p:spPr>
        <p:txBody>
          <a:bodyPr>
            <a:normAutofit/>
          </a:bodyPr>
          <a:lstStyle/>
          <a:p>
            <a:r>
              <a:rPr lang="de-DE" dirty="0" smtClean="0"/>
              <a:t>Der Startbildschirm zeigt uns zunächst die Stapel zum Lernen an. Wir können eine „Benutzerdefinierte Sitzung“ erstellen oder im Stapel „prima“ bleiben. Dazu nun direkt mehr.</a:t>
            </a:r>
          </a:p>
          <a:p>
            <a:endParaRPr lang="de-DE" dirty="0"/>
          </a:p>
          <a:p>
            <a:r>
              <a:rPr lang="de-DE" dirty="0" smtClean="0"/>
              <a:t>Die Zahlen neben dem Namen des Stapels zeigen an, von links (20), über (0) nach rechts (100), wie viele Karten neu (20), wie viele Lernkarten(0) und wie viele Karten zum Wiederholen (100) zu lernen sind.</a:t>
            </a:r>
            <a:endParaRPr lang="de-DE" dirty="0"/>
          </a:p>
        </p:txBody>
      </p:sp>
      <p:pic>
        <p:nvPicPr>
          <p:cNvPr id="4" name="Bild 3"/>
          <p:cNvPicPr>
            <a:picLocks noChangeAspect="1"/>
          </p:cNvPicPr>
          <p:nvPr/>
        </p:nvPicPr>
        <p:blipFill>
          <a:blip r:embed="rId2"/>
          <a:stretch>
            <a:fillRect/>
          </a:stretch>
        </p:blipFill>
        <p:spPr>
          <a:xfrm>
            <a:off x="7517080" y="76200"/>
            <a:ext cx="3918857" cy="6858000"/>
          </a:xfrm>
          <a:prstGeom prst="rect">
            <a:avLst/>
          </a:prstGeom>
        </p:spPr>
      </p:pic>
    </p:spTree>
    <p:extLst>
      <p:ext uri="{BB962C8B-B14F-4D97-AF65-F5344CB8AC3E}">
        <p14:creationId xmlns:p14="http://schemas.microsoft.com/office/powerpoint/2010/main" val="1153770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Bedienelemente</a:t>
            </a:r>
            <a:endParaRPr lang="de-DE" dirty="0"/>
          </a:p>
        </p:txBody>
      </p:sp>
      <p:sp>
        <p:nvSpPr>
          <p:cNvPr id="3" name="Inhaltsplatzhalter 2"/>
          <p:cNvSpPr>
            <a:spLocks noGrp="1"/>
          </p:cNvSpPr>
          <p:nvPr>
            <p:ph idx="1"/>
          </p:nvPr>
        </p:nvSpPr>
        <p:spPr>
          <a:xfrm>
            <a:off x="684212" y="685800"/>
            <a:ext cx="6824952" cy="3124200"/>
          </a:xfrm>
        </p:spPr>
        <p:txBody>
          <a:bodyPr>
            <a:normAutofit/>
          </a:bodyPr>
          <a:lstStyle/>
          <a:p>
            <a:r>
              <a:rPr lang="de-DE" dirty="0" smtClean="0"/>
              <a:t>.... seht ihr, dass sich die Farben auf hell oder dunkel beschränken, was nachts nicht unnötig blendet.</a:t>
            </a:r>
          </a:p>
          <a:p>
            <a:endParaRPr lang="de-DE" dirty="0"/>
          </a:p>
        </p:txBody>
      </p:sp>
      <p:pic>
        <p:nvPicPr>
          <p:cNvPr id="4" name="Bild 3"/>
          <p:cNvPicPr>
            <a:picLocks noChangeAspect="1"/>
          </p:cNvPicPr>
          <p:nvPr/>
        </p:nvPicPr>
        <p:blipFill>
          <a:blip r:embed="rId2"/>
          <a:stretch>
            <a:fillRect/>
          </a:stretch>
        </p:blipFill>
        <p:spPr>
          <a:xfrm>
            <a:off x="7700359" y="0"/>
            <a:ext cx="3903281" cy="6858000"/>
          </a:xfrm>
          <a:prstGeom prst="rect">
            <a:avLst/>
          </a:prstGeom>
        </p:spPr>
      </p:pic>
    </p:spTree>
    <p:extLst>
      <p:ext uri="{BB962C8B-B14F-4D97-AF65-F5344CB8AC3E}">
        <p14:creationId xmlns:p14="http://schemas.microsoft.com/office/powerpoint/2010/main" val="735164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Bedienelemente</a:t>
            </a:r>
            <a:endParaRPr lang="de-DE" dirty="0"/>
          </a:p>
        </p:txBody>
      </p:sp>
      <p:sp>
        <p:nvSpPr>
          <p:cNvPr id="3" name="Inhaltsplatzhalter 2"/>
          <p:cNvSpPr>
            <a:spLocks noGrp="1"/>
          </p:cNvSpPr>
          <p:nvPr>
            <p:ph idx="1"/>
          </p:nvPr>
        </p:nvSpPr>
        <p:spPr>
          <a:xfrm>
            <a:off x="684212" y="685800"/>
            <a:ext cx="6824952" cy="3124200"/>
          </a:xfrm>
        </p:spPr>
        <p:txBody>
          <a:bodyPr>
            <a:normAutofit/>
          </a:bodyPr>
          <a:lstStyle/>
          <a:p>
            <a:r>
              <a:rPr lang="de-DE" dirty="0" smtClean="0"/>
              <a:t>Die Einstellungen....</a:t>
            </a:r>
            <a:endParaRPr lang="de-DE" dirty="0"/>
          </a:p>
        </p:txBody>
      </p:sp>
      <p:pic>
        <p:nvPicPr>
          <p:cNvPr id="7" name="Bild 6"/>
          <p:cNvPicPr>
            <a:picLocks noChangeAspect="1"/>
          </p:cNvPicPr>
          <p:nvPr/>
        </p:nvPicPr>
        <p:blipFill>
          <a:blip r:embed="rId2"/>
          <a:stretch>
            <a:fillRect/>
          </a:stretch>
        </p:blipFill>
        <p:spPr>
          <a:xfrm>
            <a:off x="7252943" y="0"/>
            <a:ext cx="3931338" cy="6858000"/>
          </a:xfrm>
          <a:prstGeom prst="rect">
            <a:avLst/>
          </a:prstGeom>
        </p:spPr>
      </p:pic>
      <p:cxnSp>
        <p:nvCxnSpPr>
          <p:cNvPr id="5" name="Gerade Verbindung mit Pfeil 4"/>
          <p:cNvCxnSpPr/>
          <p:nvPr/>
        </p:nvCxnSpPr>
        <p:spPr>
          <a:xfrm>
            <a:off x="3048000" y="2921001"/>
            <a:ext cx="5063067" cy="132080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208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Einstellungen</a:t>
            </a:r>
            <a:endParaRPr lang="de-DE" dirty="0"/>
          </a:p>
        </p:txBody>
      </p:sp>
      <p:sp>
        <p:nvSpPr>
          <p:cNvPr id="3" name="Inhaltsplatzhalter 2"/>
          <p:cNvSpPr>
            <a:spLocks noGrp="1"/>
          </p:cNvSpPr>
          <p:nvPr>
            <p:ph idx="1"/>
          </p:nvPr>
        </p:nvSpPr>
        <p:spPr>
          <a:xfrm>
            <a:off x="684212" y="685800"/>
            <a:ext cx="6824952" cy="3124200"/>
          </a:xfrm>
        </p:spPr>
        <p:txBody>
          <a:bodyPr>
            <a:normAutofit/>
          </a:bodyPr>
          <a:lstStyle/>
          <a:p>
            <a:r>
              <a:rPr lang="de-DE" dirty="0" smtClean="0"/>
              <a:t>Die Einstellungen .... könnt Ihr Euch gerne selbst ansehen, wir belassen es zunächst bei den Standardeinstellungen, aber ihr könnt z.B. unter Gesten festlegen, dass Ihr in verschiedener Art über den Bildschirm wischt – vielleicht etwas für fortgeschrittene Anwender ;-) – oder die, die etwas mehr Spaß daran haben.</a:t>
            </a:r>
            <a:endParaRPr lang="de-DE" dirty="0"/>
          </a:p>
        </p:txBody>
      </p:sp>
      <p:pic>
        <p:nvPicPr>
          <p:cNvPr id="4" name="Bild 3"/>
          <p:cNvPicPr>
            <a:picLocks noChangeAspect="1"/>
          </p:cNvPicPr>
          <p:nvPr/>
        </p:nvPicPr>
        <p:blipFill>
          <a:blip r:embed="rId2"/>
          <a:stretch>
            <a:fillRect/>
          </a:stretch>
        </p:blipFill>
        <p:spPr>
          <a:xfrm>
            <a:off x="7679119" y="0"/>
            <a:ext cx="3903281" cy="6858000"/>
          </a:xfrm>
          <a:prstGeom prst="rect">
            <a:avLst/>
          </a:prstGeom>
        </p:spPr>
      </p:pic>
      <p:cxnSp>
        <p:nvCxnSpPr>
          <p:cNvPr id="8" name="Gerade Verbindung mit Pfeil 7"/>
          <p:cNvCxnSpPr/>
          <p:nvPr/>
        </p:nvCxnSpPr>
        <p:spPr>
          <a:xfrm flipH="1" flipV="1">
            <a:off x="8974667" y="3014133"/>
            <a:ext cx="1388533" cy="184996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419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Benutzerdefinierte Sitzung</a:t>
            </a:r>
            <a:endParaRPr lang="de-DE" dirty="0"/>
          </a:p>
        </p:txBody>
      </p:sp>
      <p:sp>
        <p:nvSpPr>
          <p:cNvPr id="3" name="Inhaltsplatzhalter 2"/>
          <p:cNvSpPr>
            <a:spLocks noGrp="1"/>
          </p:cNvSpPr>
          <p:nvPr>
            <p:ph idx="1"/>
          </p:nvPr>
        </p:nvSpPr>
        <p:spPr>
          <a:xfrm>
            <a:off x="684212" y="685800"/>
            <a:ext cx="6824952" cy="3124200"/>
          </a:xfrm>
        </p:spPr>
        <p:txBody>
          <a:bodyPr>
            <a:normAutofit/>
          </a:bodyPr>
          <a:lstStyle/>
          <a:p>
            <a:r>
              <a:rPr lang="de-DE" sz="3200" dirty="0" smtClean="0"/>
              <a:t>Zurück zum Anfang!!!</a:t>
            </a:r>
            <a:endParaRPr lang="de-DE" sz="3200" dirty="0"/>
          </a:p>
        </p:txBody>
      </p:sp>
      <p:cxnSp>
        <p:nvCxnSpPr>
          <p:cNvPr id="8" name="Gerade Verbindung mit Pfeil 7"/>
          <p:cNvCxnSpPr/>
          <p:nvPr/>
        </p:nvCxnSpPr>
        <p:spPr>
          <a:xfrm flipH="1" flipV="1">
            <a:off x="8974667" y="3014133"/>
            <a:ext cx="1388533" cy="184996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pic>
        <p:nvPicPr>
          <p:cNvPr id="7" name="Bild 6"/>
          <p:cNvPicPr>
            <a:picLocks noChangeAspect="1"/>
          </p:cNvPicPr>
          <p:nvPr/>
        </p:nvPicPr>
        <p:blipFill>
          <a:blip r:embed="rId2"/>
          <a:stretch>
            <a:fillRect/>
          </a:stretch>
        </p:blipFill>
        <p:spPr>
          <a:xfrm>
            <a:off x="7517080" y="76200"/>
            <a:ext cx="3918857" cy="6858000"/>
          </a:xfrm>
          <a:prstGeom prst="rect">
            <a:avLst/>
          </a:prstGeom>
        </p:spPr>
      </p:pic>
      <p:sp>
        <p:nvSpPr>
          <p:cNvPr id="6" name="Textfeld 5"/>
          <p:cNvSpPr txBox="1"/>
          <p:nvPr/>
        </p:nvSpPr>
        <p:spPr>
          <a:xfrm>
            <a:off x="684212" y="2760133"/>
            <a:ext cx="6360055" cy="646331"/>
          </a:xfrm>
          <a:prstGeom prst="rect">
            <a:avLst/>
          </a:prstGeom>
          <a:noFill/>
        </p:spPr>
        <p:txBody>
          <a:bodyPr wrap="square" rtlCol="0">
            <a:spAutoFit/>
          </a:bodyPr>
          <a:lstStyle/>
          <a:p>
            <a:r>
              <a:rPr lang="de-DE" dirty="0" smtClean="0"/>
              <a:t>Ihr erinnert Euch an die sogenannte „Benutzerdefinierte Sitzung“ auf dem Startbildschirm...?</a:t>
            </a:r>
            <a:endParaRPr lang="de-DE" dirty="0"/>
          </a:p>
        </p:txBody>
      </p:sp>
    </p:spTree>
    <p:extLst>
      <p:ext uri="{BB962C8B-B14F-4D97-AF65-F5344CB8AC3E}">
        <p14:creationId xmlns:p14="http://schemas.microsoft.com/office/powerpoint/2010/main" val="595753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Benutzerdefinierte Sitzung</a:t>
            </a:r>
            <a:endParaRPr lang="de-DE" dirty="0"/>
          </a:p>
        </p:txBody>
      </p:sp>
      <p:sp>
        <p:nvSpPr>
          <p:cNvPr id="3" name="Inhaltsplatzhalter 2"/>
          <p:cNvSpPr>
            <a:spLocks noGrp="1"/>
          </p:cNvSpPr>
          <p:nvPr>
            <p:ph idx="1"/>
          </p:nvPr>
        </p:nvSpPr>
        <p:spPr>
          <a:xfrm>
            <a:off x="684212" y="685800"/>
            <a:ext cx="6824952" cy="3124200"/>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400" dirty="0" smtClean="0"/>
              <a:t>Tippt man „Benutzerdefinierte Sitzung“ geschieht Folgendes:</a:t>
            </a:r>
          </a:p>
          <a:p>
            <a:pPr marL="0" marR="0" lvl="0" indent="0" defTabSz="914400" eaLnBrk="1" fontAlgn="auto" latinLnBrk="0" hangingPunct="1">
              <a:lnSpc>
                <a:spcPct val="100000"/>
              </a:lnSpc>
              <a:spcBef>
                <a:spcPts val="0"/>
              </a:spcBef>
              <a:spcAft>
                <a:spcPts val="0"/>
              </a:spcAft>
              <a:buClrTx/>
              <a:buSzTx/>
              <a:buFontTx/>
              <a:buNone/>
              <a:tabLst/>
              <a:defRPr/>
            </a:pPr>
            <a:endParaRPr lang="de-DE" sz="2400" dirty="0"/>
          </a:p>
          <a:p>
            <a:pPr marL="0" marR="0" lvl="0" indent="0" defTabSz="914400" eaLnBrk="1" fontAlgn="auto" latinLnBrk="0" hangingPunct="1">
              <a:lnSpc>
                <a:spcPct val="100000"/>
              </a:lnSpc>
              <a:spcBef>
                <a:spcPts val="0"/>
              </a:spcBef>
              <a:spcAft>
                <a:spcPts val="0"/>
              </a:spcAft>
              <a:buClrTx/>
              <a:buSzTx/>
              <a:buFontTx/>
              <a:buNone/>
              <a:tabLst/>
              <a:defRPr/>
            </a:pPr>
            <a:r>
              <a:rPr lang="de-DE" sz="2400" dirty="0" smtClean="0"/>
              <a:t>Der Stapel „Benutzerdefinierte Sitzung“ öffnet sich, hat aber noch keine Karten in sich.</a:t>
            </a:r>
          </a:p>
          <a:p>
            <a:pPr marL="0" marR="0" lvl="0" indent="0" defTabSz="914400" eaLnBrk="1" fontAlgn="auto" latinLnBrk="0" hangingPunct="1">
              <a:lnSpc>
                <a:spcPct val="100000"/>
              </a:lnSpc>
              <a:spcBef>
                <a:spcPts val="0"/>
              </a:spcBef>
              <a:spcAft>
                <a:spcPts val="0"/>
              </a:spcAft>
              <a:buClrTx/>
              <a:buSzTx/>
              <a:buFontTx/>
              <a:buNone/>
              <a:tabLst/>
              <a:defRPr/>
            </a:pPr>
            <a:endParaRPr lang="de-DE" sz="2400" dirty="0"/>
          </a:p>
          <a:p>
            <a:pPr marL="0" marR="0" lvl="0" indent="0" defTabSz="914400" eaLnBrk="1" fontAlgn="auto" latinLnBrk="0" hangingPunct="1">
              <a:lnSpc>
                <a:spcPct val="100000"/>
              </a:lnSpc>
              <a:spcBef>
                <a:spcPts val="0"/>
              </a:spcBef>
              <a:spcAft>
                <a:spcPts val="0"/>
              </a:spcAft>
              <a:buClrTx/>
              <a:buSzTx/>
              <a:buFontTx/>
              <a:buNone/>
              <a:tabLst/>
              <a:defRPr/>
            </a:pPr>
            <a:r>
              <a:rPr lang="de-DE" sz="2400" dirty="0" smtClean="0"/>
              <a:t>Um Karten hinzuzufügen, klickt man auf die drei Punkte für das Kontextmenü....</a:t>
            </a:r>
          </a:p>
          <a:p>
            <a:pPr marL="0" marR="0" lvl="0" indent="0" defTabSz="914400" eaLnBrk="1" fontAlgn="auto" latinLnBrk="0" hangingPunct="1">
              <a:lnSpc>
                <a:spcPct val="100000"/>
              </a:lnSpc>
              <a:spcBef>
                <a:spcPts val="0"/>
              </a:spcBef>
              <a:spcAft>
                <a:spcPts val="0"/>
              </a:spcAft>
              <a:buClrTx/>
              <a:buSzTx/>
              <a:buFontTx/>
              <a:buNone/>
              <a:tabLst/>
              <a:defRPr/>
            </a:pPr>
            <a:endParaRPr lang="de-DE" sz="3200" dirty="0"/>
          </a:p>
          <a:p>
            <a:pPr marL="0" marR="0" lvl="0" indent="0" defTabSz="914400" eaLnBrk="1" fontAlgn="auto" latinLnBrk="0" hangingPunct="1">
              <a:lnSpc>
                <a:spcPct val="100000"/>
              </a:lnSpc>
              <a:spcBef>
                <a:spcPts val="0"/>
              </a:spcBef>
              <a:spcAft>
                <a:spcPts val="0"/>
              </a:spcAft>
              <a:buClrTx/>
              <a:buSzTx/>
              <a:buFontTx/>
              <a:buNone/>
              <a:tabLst/>
              <a:defRPr/>
            </a:pPr>
            <a:endParaRPr lang="de-DE" sz="3200" dirty="0"/>
          </a:p>
        </p:txBody>
      </p:sp>
      <p:cxnSp>
        <p:nvCxnSpPr>
          <p:cNvPr id="8" name="Gerade Verbindung mit Pfeil 7"/>
          <p:cNvCxnSpPr/>
          <p:nvPr/>
        </p:nvCxnSpPr>
        <p:spPr>
          <a:xfrm flipH="1" flipV="1">
            <a:off x="8974667" y="3014133"/>
            <a:ext cx="1388533" cy="184996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pic>
        <p:nvPicPr>
          <p:cNvPr id="5" name="Bild 4"/>
          <p:cNvPicPr>
            <a:picLocks noChangeAspect="1"/>
          </p:cNvPicPr>
          <p:nvPr/>
        </p:nvPicPr>
        <p:blipFill>
          <a:blip r:embed="rId2"/>
          <a:stretch>
            <a:fillRect/>
          </a:stretch>
        </p:blipFill>
        <p:spPr>
          <a:xfrm>
            <a:off x="7718044" y="0"/>
            <a:ext cx="3901778" cy="6858000"/>
          </a:xfrm>
          <a:prstGeom prst="rect">
            <a:avLst/>
          </a:prstGeom>
        </p:spPr>
      </p:pic>
      <p:cxnSp>
        <p:nvCxnSpPr>
          <p:cNvPr id="10" name="Gerade Verbindung mit Pfeil 9"/>
          <p:cNvCxnSpPr/>
          <p:nvPr/>
        </p:nvCxnSpPr>
        <p:spPr>
          <a:xfrm flipV="1">
            <a:off x="7027333" y="948267"/>
            <a:ext cx="4047067" cy="2065866"/>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918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Benutzerdefinierte Sitzung</a:t>
            </a:r>
            <a:endParaRPr lang="de-DE" dirty="0"/>
          </a:p>
        </p:txBody>
      </p:sp>
      <p:sp>
        <p:nvSpPr>
          <p:cNvPr id="3" name="Inhaltsplatzhalter 2"/>
          <p:cNvSpPr>
            <a:spLocks noGrp="1"/>
          </p:cNvSpPr>
          <p:nvPr>
            <p:ph idx="1"/>
          </p:nvPr>
        </p:nvSpPr>
        <p:spPr>
          <a:xfrm>
            <a:off x="684212" y="685800"/>
            <a:ext cx="6824952" cy="312420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400" dirty="0" smtClean="0"/>
              <a:t>Es erscheint „Stapeloptionen“, worauf man nochmals tippt....</a:t>
            </a:r>
          </a:p>
          <a:p>
            <a:pPr marL="0" marR="0" lvl="0" indent="0" defTabSz="914400" eaLnBrk="1" fontAlgn="auto" latinLnBrk="0" hangingPunct="1">
              <a:lnSpc>
                <a:spcPct val="100000"/>
              </a:lnSpc>
              <a:spcBef>
                <a:spcPts val="0"/>
              </a:spcBef>
              <a:spcAft>
                <a:spcPts val="0"/>
              </a:spcAft>
              <a:buClrTx/>
              <a:buSzTx/>
              <a:buFontTx/>
              <a:buNone/>
              <a:tabLst/>
              <a:defRPr/>
            </a:pPr>
            <a:endParaRPr lang="de-DE" sz="3200" dirty="0"/>
          </a:p>
          <a:p>
            <a:pPr marL="0" marR="0" lvl="0" indent="0" defTabSz="914400" eaLnBrk="1" fontAlgn="auto" latinLnBrk="0" hangingPunct="1">
              <a:lnSpc>
                <a:spcPct val="100000"/>
              </a:lnSpc>
              <a:spcBef>
                <a:spcPts val="0"/>
              </a:spcBef>
              <a:spcAft>
                <a:spcPts val="0"/>
              </a:spcAft>
              <a:buClrTx/>
              <a:buSzTx/>
              <a:buFontTx/>
              <a:buNone/>
              <a:tabLst/>
              <a:defRPr/>
            </a:pPr>
            <a:endParaRPr lang="de-DE" sz="3200" dirty="0"/>
          </a:p>
        </p:txBody>
      </p:sp>
      <p:pic>
        <p:nvPicPr>
          <p:cNvPr id="4" name="Bild 3"/>
          <p:cNvPicPr>
            <a:picLocks noChangeAspect="1"/>
          </p:cNvPicPr>
          <p:nvPr/>
        </p:nvPicPr>
        <p:blipFill>
          <a:blip r:embed="rId2"/>
          <a:stretch>
            <a:fillRect/>
          </a:stretch>
        </p:blipFill>
        <p:spPr>
          <a:xfrm>
            <a:off x="7751058" y="0"/>
            <a:ext cx="3932942" cy="6858000"/>
          </a:xfrm>
          <a:prstGeom prst="rect">
            <a:avLst/>
          </a:prstGeom>
        </p:spPr>
      </p:pic>
      <p:cxnSp>
        <p:nvCxnSpPr>
          <p:cNvPr id="10" name="Gerade Verbindung mit Pfeil 9"/>
          <p:cNvCxnSpPr/>
          <p:nvPr/>
        </p:nvCxnSpPr>
        <p:spPr>
          <a:xfrm flipV="1">
            <a:off x="6299199" y="931333"/>
            <a:ext cx="4047067" cy="2065866"/>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82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Benutzerdefinierte Sitzung</a:t>
            </a:r>
            <a:endParaRPr lang="de-DE" dirty="0"/>
          </a:p>
        </p:txBody>
      </p:sp>
      <p:sp>
        <p:nvSpPr>
          <p:cNvPr id="3" name="Inhaltsplatzhalter 2"/>
          <p:cNvSpPr>
            <a:spLocks noGrp="1"/>
          </p:cNvSpPr>
          <p:nvPr>
            <p:ph idx="1"/>
          </p:nvPr>
        </p:nvSpPr>
        <p:spPr>
          <a:xfrm>
            <a:off x="684212" y="685800"/>
            <a:ext cx="6824952" cy="3124200"/>
          </a:xfrm>
        </p:spPr>
        <p:txBody>
          <a:bodyPr>
            <a:normAutofit fontScale="70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400" dirty="0" smtClean="0"/>
              <a:t>..... und dann dieses Bild erhält. Besonders wichtig ist jetzt der Eintrag unter “Suchen“.</a:t>
            </a:r>
          </a:p>
          <a:p>
            <a:pPr marL="0" marR="0" lvl="0" indent="0" defTabSz="914400" eaLnBrk="1" fontAlgn="auto" latinLnBrk="0" hangingPunct="1">
              <a:lnSpc>
                <a:spcPct val="100000"/>
              </a:lnSpc>
              <a:spcBef>
                <a:spcPts val="0"/>
              </a:spcBef>
              <a:spcAft>
                <a:spcPts val="0"/>
              </a:spcAft>
              <a:buClrTx/>
              <a:buSzTx/>
              <a:buFontTx/>
              <a:buNone/>
              <a:tabLst/>
              <a:defRPr/>
            </a:pPr>
            <a:r>
              <a:rPr lang="de-DE" sz="2400" dirty="0" smtClean="0"/>
              <a:t>Wir legen hiermit fest, welche Stapel in der „Benutzerdefinierten Sitzung“ abgefragt werden sollen – Die hier eingegebene Auswahl legt Lektion 21 vom Stapel prima in die „Benutzerdefinierte Sitzung“.</a:t>
            </a:r>
          </a:p>
          <a:p>
            <a:pPr marL="0" marR="0" lvl="0" indent="0" defTabSz="914400" eaLnBrk="1" fontAlgn="auto" latinLnBrk="0" hangingPunct="1">
              <a:lnSpc>
                <a:spcPct val="100000"/>
              </a:lnSpc>
              <a:spcBef>
                <a:spcPts val="0"/>
              </a:spcBef>
              <a:spcAft>
                <a:spcPts val="0"/>
              </a:spcAft>
              <a:buClrTx/>
              <a:buSzTx/>
              <a:buFontTx/>
              <a:buNone/>
              <a:tabLst/>
              <a:defRPr/>
            </a:pPr>
            <a:endParaRPr lang="de-DE" sz="2400" dirty="0"/>
          </a:p>
          <a:p>
            <a:pPr marL="0" marR="0" lvl="0" indent="0" defTabSz="914400" eaLnBrk="1" fontAlgn="auto" latinLnBrk="0" hangingPunct="1">
              <a:lnSpc>
                <a:spcPct val="100000"/>
              </a:lnSpc>
              <a:spcBef>
                <a:spcPts val="0"/>
              </a:spcBef>
              <a:spcAft>
                <a:spcPts val="0"/>
              </a:spcAft>
              <a:buClrTx/>
              <a:buSzTx/>
              <a:buFontTx/>
              <a:buNone/>
              <a:tabLst/>
              <a:defRPr/>
            </a:pPr>
            <a:r>
              <a:rPr lang="de-DE" sz="2400" dirty="0" smtClean="0"/>
              <a:t>Weiterhin kann man angeben auf wie viele Karten man sich eventuell beschränken will. Hier im Beispiel erhöhe ich auf 100 Karten, damit ich die bereits gelernten Karten auch wieder in die Reihenfolge der abzufragenden Karteikarten bekomme....</a:t>
            </a:r>
          </a:p>
          <a:p>
            <a:pPr marL="0" marR="0" lvl="0" indent="0" defTabSz="914400" eaLnBrk="1" fontAlgn="auto" latinLnBrk="0" hangingPunct="1">
              <a:lnSpc>
                <a:spcPct val="100000"/>
              </a:lnSpc>
              <a:spcBef>
                <a:spcPts val="0"/>
              </a:spcBef>
              <a:spcAft>
                <a:spcPts val="0"/>
              </a:spcAft>
              <a:buClrTx/>
              <a:buSzTx/>
              <a:buFontTx/>
              <a:buNone/>
              <a:tabLst/>
              <a:defRPr/>
            </a:pPr>
            <a:endParaRPr lang="de-DE" sz="2400" dirty="0"/>
          </a:p>
          <a:p>
            <a:pPr marL="0" marR="0" lvl="0" indent="0" defTabSz="914400" eaLnBrk="1" fontAlgn="auto" latinLnBrk="0" hangingPunct="1">
              <a:lnSpc>
                <a:spcPct val="100000"/>
              </a:lnSpc>
              <a:spcBef>
                <a:spcPts val="0"/>
              </a:spcBef>
              <a:spcAft>
                <a:spcPts val="0"/>
              </a:spcAft>
              <a:buClrTx/>
              <a:buSzTx/>
              <a:buFontTx/>
              <a:buNone/>
              <a:tabLst/>
              <a:defRPr/>
            </a:pPr>
            <a:r>
              <a:rPr lang="de-DE" sz="2400" dirty="0" smtClean="0"/>
              <a:t>Nun geht man zurück....</a:t>
            </a:r>
          </a:p>
          <a:p>
            <a:pPr marL="0" marR="0" lvl="0" indent="0" defTabSz="914400" eaLnBrk="1" fontAlgn="auto" latinLnBrk="0" hangingPunct="1">
              <a:lnSpc>
                <a:spcPct val="100000"/>
              </a:lnSpc>
              <a:spcBef>
                <a:spcPts val="0"/>
              </a:spcBef>
              <a:spcAft>
                <a:spcPts val="0"/>
              </a:spcAft>
              <a:buClrTx/>
              <a:buSzTx/>
              <a:buFontTx/>
              <a:buNone/>
              <a:tabLst/>
              <a:defRPr/>
            </a:pPr>
            <a:endParaRPr lang="de-DE" sz="24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e-DE" sz="3200" dirty="0"/>
          </a:p>
        </p:txBody>
      </p:sp>
      <p:pic>
        <p:nvPicPr>
          <p:cNvPr id="5" name="Bild 4"/>
          <p:cNvPicPr>
            <a:picLocks noChangeAspect="1"/>
          </p:cNvPicPr>
          <p:nvPr/>
        </p:nvPicPr>
        <p:blipFill>
          <a:blip r:embed="rId2"/>
          <a:stretch>
            <a:fillRect/>
          </a:stretch>
        </p:blipFill>
        <p:spPr>
          <a:xfrm>
            <a:off x="8139038" y="0"/>
            <a:ext cx="3906456" cy="6858000"/>
          </a:xfrm>
          <a:prstGeom prst="rect">
            <a:avLst/>
          </a:prstGeom>
        </p:spPr>
      </p:pic>
      <p:cxnSp>
        <p:nvCxnSpPr>
          <p:cNvPr id="10" name="Gerade Verbindung mit Pfeil 9"/>
          <p:cNvCxnSpPr/>
          <p:nvPr/>
        </p:nvCxnSpPr>
        <p:spPr>
          <a:xfrm flipV="1">
            <a:off x="6220691" y="2607734"/>
            <a:ext cx="2314610" cy="398702"/>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9807572" y="2423068"/>
            <a:ext cx="992579" cy="369332"/>
          </a:xfrm>
          <a:prstGeom prst="rect">
            <a:avLst/>
          </a:prstGeom>
          <a:noFill/>
        </p:spPr>
        <p:txBody>
          <a:bodyPr wrap="none" rtlCol="0">
            <a:spAutoFit/>
          </a:bodyPr>
          <a:lstStyle/>
          <a:p>
            <a:r>
              <a:rPr lang="de-DE" dirty="0" smtClean="0">
                <a:solidFill>
                  <a:schemeClr val="bg1"/>
                </a:solidFill>
              </a:rPr>
              <a:t>z.B. 100</a:t>
            </a:r>
            <a:endParaRPr lang="de-DE" dirty="0">
              <a:solidFill>
                <a:schemeClr val="bg1"/>
              </a:solidFill>
            </a:endParaRPr>
          </a:p>
        </p:txBody>
      </p:sp>
      <p:cxnSp>
        <p:nvCxnSpPr>
          <p:cNvPr id="9" name="Gerade Verbindung mit Pfeil 8"/>
          <p:cNvCxnSpPr/>
          <p:nvPr/>
        </p:nvCxnSpPr>
        <p:spPr>
          <a:xfrm>
            <a:off x="3606800" y="3454400"/>
            <a:ext cx="5523284" cy="292946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6012873" y="880534"/>
            <a:ext cx="2881745" cy="863599"/>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038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Benutzerdefinierte Sitzung</a:t>
            </a:r>
            <a:endParaRPr lang="de-DE" dirty="0"/>
          </a:p>
        </p:txBody>
      </p:sp>
      <p:sp>
        <p:nvSpPr>
          <p:cNvPr id="3" name="Inhaltsplatzhalter 2"/>
          <p:cNvSpPr>
            <a:spLocks noGrp="1"/>
          </p:cNvSpPr>
          <p:nvPr>
            <p:ph idx="1"/>
          </p:nvPr>
        </p:nvSpPr>
        <p:spPr>
          <a:xfrm>
            <a:off x="684212" y="685799"/>
            <a:ext cx="6824952" cy="3969327"/>
          </a:xfrm>
        </p:spPr>
        <p:txBody>
          <a:bodyPr>
            <a:normAutofit fontScale="850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400" dirty="0" smtClean="0"/>
              <a:t>..... </a:t>
            </a:r>
            <a:r>
              <a:rPr lang="de-DE" sz="2400" dirty="0"/>
              <a:t>u</a:t>
            </a:r>
            <a:r>
              <a:rPr lang="de-DE" sz="2400" dirty="0" smtClean="0"/>
              <a:t>nd erkennt dann, dass jetzt 24 Karten in „Benutzerdefinierte Sitzung“ enthalten sind, die man nun lernen kann – um sich z.B. auf die Lektion 21 speziell vorzubereiten.</a:t>
            </a:r>
          </a:p>
          <a:p>
            <a:pPr marL="0" marR="0" lvl="0" indent="0" defTabSz="914400" eaLnBrk="1" fontAlgn="auto" latinLnBrk="0" hangingPunct="1">
              <a:lnSpc>
                <a:spcPct val="100000"/>
              </a:lnSpc>
              <a:spcBef>
                <a:spcPts val="0"/>
              </a:spcBef>
              <a:spcAft>
                <a:spcPts val="0"/>
              </a:spcAft>
              <a:buClrTx/>
              <a:buSzTx/>
              <a:buFontTx/>
              <a:buNone/>
              <a:tabLst/>
              <a:defRPr/>
            </a:pPr>
            <a:endParaRPr lang="de-DE" sz="2400" dirty="0"/>
          </a:p>
          <a:p>
            <a:pPr marL="0" marR="0" lvl="0" indent="0" defTabSz="914400" eaLnBrk="1" fontAlgn="auto" latinLnBrk="0" hangingPunct="1">
              <a:lnSpc>
                <a:spcPct val="100000"/>
              </a:lnSpc>
              <a:spcBef>
                <a:spcPts val="0"/>
              </a:spcBef>
              <a:spcAft>
                <a:spcPts val="0"/>
              </a:spcAft>
              <a:buClrTx/>
              <a:buSzTx/>
              <a:buFontTx/>
              <a:buNone/>
              <a:tabLst/>
              <a:defRPr/>
            </a:pPr>
            <a:endParaRPr lang="de-DE" sz="24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e-DE" sz="2400" dirty="0"/>
          </a:p>
          <a:p>
            <a:pPr marL="0" marR="0" lvl="0" indent="0" defTabSz="914400" eaLnBrk="1" fontAlgn="auto" latinLnBrk="0" hangingPunct="1">
              <a:lnSpc>
                <a:spcPct val="100000"/>
              </a:lnSpc>
              <a:spcBef>
                <a:spcPts val="0"/>
              </a:spcBef>
              <a:spcAft>
                <a:spcPts val="0"/>
              </a:spcAft>
              <a:buClrTx/>
              <a:buSzTx/>
              <a:buFontTx/>
              <a:buNone/>
              <a:tabLst/>
              <a:defRPr/>
            </a:pPr>
            <a:r>
              <a:rPr lang="de-DE" sz="2400" dirty="0" smtClean="0"/>
              <a:t>Danach heißt es: Auf geht´s – mit dem Button „Lernen“</a:t>
            </a:r>
          </a:p>
          <a:p>
            <a:pPr marL="0" marR="0" lvl="0" indent="0" defTabSz="914400" eaLnBrk="1" fontAlgn="auto" latinLnBrk="0" hangingPunct="1">
              <a:lnSpc>
                <a:spcPct val="100000"/>
              </a:lnSpc>
              <a:spcBef>
                <a:spcPts val="0"/>
              </a:spcBef>
              <a:spcAft>
                <a:spcPts val="0"/>
              </a:spcAft>
              <a:buClrTx/>
              <a:buSzTx/>
              <a:buFontTx/>
              <a:buNone/>
              <a:tabLst/>
              <a:defRPr/>
            </a:pPr>
            <a:endParaRPr lang="de-DE" sz="2400" dirty="0"/>
          </a:p>
          <a:p>
            <a:pPr marL="0" marR="0" lvl="0" indent="0" defTabSz="914400" eaLnBrk="1" fontAlgn="auto" latinLnBrk="0" hangingPunct="1">
              <a:lnSpc>
                <a:spcPct val="100000"/>
              </a:lnSpc>
              <a:spcBef>
                <a:spcPts val="0"/>
              </a:spcBef>
              <a:spcAft>
                <a:spcPts val="0"/>
              </a:spcAft>
              <a:buClrTx/>
              <a:buSzTx/>
              <a:buFontTx/>
              <a:buNone/>
              <a:tabLst/>
              <a:defRPr/>
            </a:pPr>
            <a:r>
              <a:rPr lang="de-DE" sz="2400" dirty="0" smtClean="0"/>
              <a:t>Die Karten, die im Stapel „Benutzerdefinierte Sitzung“ sind, werden aus dem normalen prima-Stapel herausgenommen – genau wie Ihr es auch bei einem normalen Karteikasten machen könntet.</a:t>
            </a:r>
          </a:p>
          <a:p>
            <a:pPr marL="0" marR="0" lvl="0" indent="0" defTabSz="914400" eaLnBrk="1" fontAlgn="auto" latinLnBrk="0" hangingPunct="1">
              <a:lnSpc>
                <a:spcPct val="100000"/>
              </a:lnSpc>
              <a:spcBef>
                <a:spcPts val="0"/>
              </a:spcBef>
              <a:spcAft>
                <a:spcPts val="0"/>
              </a:spcAft>
              <a:buClrTx/>
              <a:buSzTx/>
              <a:buFontTx/>
              <a:buNone/>
              <a:tabLst/>
              <a:defRPr/>
            </a:pPr>
            <a:endParaRPr lang="de-DE" sz="2400"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lang="de-DE" sz="3200" dirty="0"/>
          </a:p>
        </p:txBody>
      </p:sp>
      <p:pic>
        <p:nvPicPr>
          <p:cNvPr id="4" name="Bild 3"/>
          <p:cNvPicPr>
            <a:picLocks noChangeAspect="1"/>
          </p:cNvPicPr>
          <p:nvPr/>
        </p:nvPicPr>
        <p:blipFill>
          <a:blip r:embed="rId2"/>
          <a:stretch>
            <a:fillRect/>
          </a:stretch>
        </p:blipFill>
        <p:spPr>
          <a:xfrm>
            <a:off x="7962967" y="0"/>
            <a:ext cx="3852199" cy="6858000"/>
          </a:xfrm>
          <a:prstGeom prst="rect">
            <a:avLst/>
          </a:prstGeom>
        </p:spPr>
      </p:pic>
      <p:cxnSp>
        <p:nvCxnSpPr>
          <p:cNvPr id="8" name="Gerade Verbindung mit Pfeil 7"/>
          <p:cNvCxnSpPr/>
          <p:nvPr/>
        </p:nvCxnSpPr>
        <p:spPr>
          <a:xfrm>
            <a:off x="5660033" y="1828801"/>
            <a:ext cx="4686234" cy="795866"/>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1967345" y="2854036"/>
            <a:ext cx="7396788" cy="2225964"/>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14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t>
            </a:r>
            <a:r>
              <a:rPr lang="de-DE" dirty="0" err="1" smtClean="0"/>
              <a:t>FEINEinstellungen</a:t>
            </a:r>
            <a:endParaRPr lang="de-DE" dirty="0"/>
          </a:p>
        </p:txBody>
      </p:sp>
      <p:sp>
        <p:nvSpPr>
          <p:cNvPr id="3" name="Inhaltsplatzhalter 2"/>
          <p:cNvSpPr>
            <a:spLocks noGrp="1"/>
          </p:cNvSpPr>
          <p:nvPr>
            <p:ph idx="1"/>
          </p:nvPr>
        </p:nvSpPr>
        <p:spPr>
          <a:xfrm>
            <a:off x="684212" y="685800"/>
            <a:ext cx="6824952" cy="3124200"/>
          </a:xfrm>
        </p:spPr>
        <p:txBody>
          <a:bodyPr>
            <a:normAutofit/>
          </a:bodyPr>
          <a:lstStyle/>
          <a:p>
            <a:r>
              <a:rPr lang="de-DE" sz="3200" dirty="0" smtClean="0"/>
              <a:t>Und ein letztes Mal zurück!!!</a:t>
            </a:r>
            <a:endParaRPr lang="de-DE" sz="3200" dirty="0"/>
          </a:p>
        </p:txBody>
      </p:sp>
      <p:cxnSp>
        <p:nvCxnSpPr>
          <p:cNvPr id="8" name="Gerade Verbindung mit Pfeil 7"/>
          <p:cNvCxnSpPr/>
          <p:nvPr/>
        </p:nvCxnSpPr>
        <p:spPr>
          <a:xfrm flipH="1" flipV="1">
            <a:off x="8974667" y="3014133"/>
            <a:ext cx="1388533" cy="184996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pic>
        <p:nvPicPr>
          <p:cNvPr id="7" name="Bild 6"/>
          <p:cNvPicPr>
            <a:picLocks noChangeAspect="1"/>
          </p:cNvPicPr>
          <p:nvPr/>
        </p:nvPicPr>
        <p:blipFill>
          <a:blip r:embed="rId2"/>
          <a:stretch>
            <a:fillRect/>
          </a:stretch>
        </p:blipFill>
        <p:spPr>
          <a:xfrm>
            <a:off x="7517080" y="76200"/>
            <a:ext cx="3918857" cy="6858000"/>
          </a:xfrm>
          <a:prstGeom prst="rect">
            <a:avLst/>
          </a:prstGeom>
        </p:spPr>
      </p:pic>
      <p:sp>
        <p:nvSpPr>
          <p:cNvPr id="6" name="Textfeld 5"/>
          <p:cNvSpPr txBox="1"/>
          <p:nvPr/>
        </p:nvSpPr>
        <p:spPr>
          <a:xfrm>
            <a:off x="684212" y="2760133"/>
            <a:ext cx="6360055" cy="1477328"/>
          </a:xfrm>
          <a:prstGeom prst="rect">
            <a:avLst/>
          </a:prstGeom>
          <a:noFill/>
        </p:spPr>
        <p:txBody>
          <a:bodyPr wrap="square" rtlCol="0">
            <a:spAutoFit/>
          </a:bodyPr>
          <a:lstStyle/>
          <a:p>
            <a:r>
              <a:rPr lang="de-DE" dirty="0" smtClean="0"/>
              <a:t>Bis jetzt hatten wir es mit theoretisch bis zu 20 neuen Karten pro Tag zu tun und mit 100 Karten, die täglich wiederholt werden sollen. Wir können auch diese Einstellungen ändern. Tippen wir einmal lang auf den Stapel „prima“ geschieht Folgendes....</a:t>
            </a:r>
            <a:endParaRPr lang="de-DE" dirty="0"/>
          </a:p>
        </p:txBody>
      </p:sp>
    </p:spTree>
    <p:extLst>
      <p:ext uri="{BB962C8B-B14F-4D97-AF65-F5344CB8AC3E}">
        <p14:creationId xmlns:p14="http://schemas.microsoft.com/office/powerpoint/2010/main" val="221884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t>
            </a:r>
            <a:r>
              <a:rPr lang="de-DE" dirty="0" err="1" smtClean="0"/>
              <a:t>FEINEinstellungen</a:t>
            </a:r>
            <a:endParaRPr lang="de-DE" dirty="0"/>
          </a:p>
        </p:txBody>
      </p:sp>
      <p:sp>
        <p:nvSpPr>
          <p:cNvPr id="3" name="Inhaltsplatzhalter 2"/>
          <p:cNvSpPr>
            <a:spLocks noGrp="1"/>
          </p:cNvSpPr>
          <p:nvPr>
            <p:ph idx="1"/>
          </p:nvPr>
        </p:nvSpPr>
        <p:spPr>
          <a:xfrm>
            <a:off x="684212" y="685800"/>
            <a:ext cx="6824952" cy="312420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sz="3200" dirty="0"/>
          </a:p>
        </p:txBody>
      </p:sp>
      <p:cxnSp>
        <p:nvCxnSpPr>
          <p:cNvPr id="8" name="Gerade Verbindung mit Pfeil 7"/>
          <p:cNvCxnSpPr/>
          <p:nvPr/>
        </p:nvCxnSpPr>
        <p:spPr>
          <a:xfrm flipH="1" flipV="1">
            <a:off x="8974667" y="3014133"/>
            <a:ext cx="1388533" cy="184996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684212" y="2760133"/>
            <a:ext cx="6360055" cy="923330"/>
          </a:xfrm>
          <a:prstGeom prst="rect">
            <a:avLst/>
          </a:prstGeom>
          <a:noFill/>
        </p:spPr>
        <p:txBody>
          <a:bodyPr wrap="square" rtlCol="0">
            <a:spAutoFit/>
          </a:bodyPr>
          <a:lstStyle/>
          <a:p>
            <a:r>
              <a:rPr lang="de-DE" dirty="0" smtClean="0"/>
              <a:t>.... es erscheint ein Kontextmenü zum „prima“-Stapel.</a:t>
            </a:r>
          </a:p>
          <a:p>
            <a:endParaRPr lang="de-DE" dirty="0"/>
          </a:p>
          <a:p>
            <a:r>
              <a:rPr lang="de-DE" dirty="0" smtClean="0"/>
              <a:t>In diesem tippt man auf „Stapeloptionen“....</a:t>
            </a:r>
            <a:endParaRPr lang="de-DE" dirty="0"/>
          </a:p>
        </p:txBody>
      </p:sp>
      <p:pic>
        <p:nvPicPr>
          <p:cNvPr id="4" name="Bild 3"/>
          <p:cNvPicPr>
            <a:picLocks noChangeAspect="1"/>
          </p:cNvPicPr>
          <p:nvPr/>
        </p:nvPicPr>
        <p:blipFill>
          <a:blip r:embed="rId2"/>
          <a:stretch>
            <a:fillRect/>
          </a:stretch>
        </p:blipFill>
        <p:spPr>
          <a:xfrm>
            <a:off x="7509164" y="0"/>
            <a:ext cx="3952800" cy="6858000"/>
          </a:xfrm>
          <a:prstGeom prst="rect">
            <a:avLst/>
          </a:prstGeom>
        </p:spPr>
      </p:pic>
    </p:spTree>
    <p:extLst>
      <p:ext uri="{BB962C8B-B14F-4D97-AF65-F5344CB8AC3E}">
        <p14:creationId xmlns:p14="http://schemas.microsoft.com/office/powerpoint/2010/main" val="872420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erste Karte</a:t>
            </a:r>
            <a:endParaRPr lang="de-DE" dirty="0"/>
          </a:p>
        </p:txBody>
      </p:sp>
      <p:sp>
        <p:nvSpPr>
          <p:cNvPr id="3" name="Inhaltsplatzhalter 2"/>
          <p:cNvSpPr>
            <a:spLocks noGrp="1"/>
          </p:cNvSpPr>
          <p:nvPr>
            <p:ph idx="1"/>
          </p:nvPr>
        </p:nvSpPr>
        <p:spPr>
          <a:xfrm>
            <a:off x="684212" y="685800"/>
            <a:ext cx="7032770" cy="3615267"/>
          </a:xfrm>
        </p:spPr>
        <p:txBody>
          <a:bodyPr/>
          <a:lstStyle/>
          <a:p>
            <a:r>
              <a:rPr lang="de-DE" dirty="0" smtClean="0"/>
              <a:t>Einmal auf den Stapel „prima“ getippt geht es sofort los mit der ersten Karte, die das Programm für uns heraussucht. </a:t>
            </a:r>
          </a:p>
          <a:p>
            <a:endParaRPr lang="de-DE" dirty="0"/>
          </a:p>
          <a:p>
            <a:r>
              <a:rPr lang="de-DE" dirty="0" smtClean="0"/>
              <a:t>Am unteren Bildschirmrand kann nun auf die Schaltfläche „Antwort anzeigen“ getippt werden.</a:t>
            </a:r>
            <a:endParaRPr lang="de-DE" dirty="0"/>
          </a:p>
        </p:txBody>
      </p:sp>
      <p:pic>
        <p:nvPicPr>
          <p:cNvPr id="4" name="Bild 3"/>
          <p:cNvPicPr>
            <a:picLocks noChangeAspect="1"/>
          </p:cNvPicPr>
          <p:nvPr/>
        </p:nvPicPr>
        <p:blipFill>
          <a:blip r:embed="rId2"/>
          <a:stretch>
            <a:fillRect/>
          </a:stretch>
        </p:blipFill>
        <p:spPr>
          <a:xfrm>
            <a:off x="8282503" y="0"/>
            <a:ext cx="3909497" cy="6858000"/>
          </a:xfrm>
          <a:prstGeom prst="rect">
            <a:avLst/>
          </a:prstGeom>
        </p:spPr>
      </p:pic>
    </p:spTree>
    <p:extLst>
      <p:ext uri="{BB962C8B-B14F-4D97-AF65-F5344CB8AC3E}">
        <p14:creationId xmlns:p14="http://schemas.microsoft.com/office/powerpoint/2010/main" val="766733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t>
            </a:r>
            <a:r>
              <a:rPr lang="de-DE" dirty="0" err="1" smtClean="0"/>
              <a:t>FEINEinstellungen</a:t>
            </a:r>
            <a:endParaRPr lang="de-DE" dirty="0"/>
          </a:p>
        </p:txBody>
      </p:sp>
      <p:cxnSp>
        <p:nvCxnSpPr>
          <p:cNvPr id="8" name="Gerade Verbindung mit Pfeil 7"/>
          <p:cNvCxnSpPr/>
          <p:nvPr/>
        </p:nvCxnSpPr>
        <p:spPr>
          <a:xfrm flipH="1" flipV="1">
            <a:off x="8974667" y="3014133"/>
            <a:ext cx="1388533" cy="184996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684212" y="2760133"/>
            <a:ext cx="6360055" cy="923330"/>
          </a:xfrm>
          <a:prstGeom prst="rect">
            <a:avLst/>
          </a:prstGeom>
          <a:noFill/>
        </p:spPr>
        <p:txBody>
          <a:bodyPr wrap="square" rtlCol="0">
            <a:spAutoFit/>
          </a:bodyPr>
          <a:lstStyle/>
          <a:p>
            <a:r>
              <a:rPr lang="de-DE" dirty="0" smtClean="0"/>
              <a:t>Nun kann man unter „Neue Karten“ eingeben, wie viele neue Karten pro Tag gelernt werden sollen – </a:t>
            </a:r>
          </a:p>
          <a:p>
            <a:r>
              <a:rPr lang="de-DE" dirty="0" smtClean="0"/>
              <a:t>zehn Karten sind eine gute Menge zum Lernen...</a:t>
            </a:r>
            <a:endParaRPr lang="de-DE" dirty="0"/>
          </a:p>
        </p:txBody>
      </p:sp>
      <p:pic>
        <p:nvPicPr>
          <p:cNvPr id="5" name="Bild 4"/>
          <p:cNvPicPr>
            <a:picLocks noChangeAspect="1"/>
          </p:cNvPicPr>
          <p:nvPr/>
        </p:nvPicPr>
        <p:blipFill>
          <a:blip r:embed="rId2"/>
          <a:stretch>
            <a:fillRect/>
          </a:stretch>
        </p:blipFill>
        <p:spPr>
          <a:xfrm>
            <a:off x="7700232" y="0"/>
            <a:ext cx="3937401" cy="6858000"/>
          </a:xfrm>
          <a:prstGeom prst="rect">
            <a:avLst/>
          </a:prstGeom>
        </p:spPr>
      </p:pic>
    </p:spTree>
    <p:extLst>
      <p:ext uri="{BB962C8B-B14F-4D97-AF65-F5344CB8AC3E}">
        <p14:creationId xmlns:p14="http://schemas.microsoft.com/office/powerpoint/2010/main" val="1477293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t>
            </a:r>
            <a:r>
              <a:rPr lang="de-DE" dirty="0" err="1" smtClean="0"/>
              <a:t>FEINEinstellungen</a:t>
            </a:r>
            <a:endParaRPr lang="de-DE" dirty="0"/>
          </a:p>
        </p:txBody>
      </p:sp>
      <p:cxnSp>
        <p:nvCxnSpPr>
          <p:cNvPr id="8" name="Gerade Verbindung mit Pfeil 7"/>
          <p:cNvCxnSpPr/>
          <p:nvPr/>
        </p:nvCxnSpPr>
        <p:spPr>
          <a:xfrm flipH="1" flipV="1">
            <a:off x="8974667" y="3014133"/>
            <a:ext cx="1388533" cy="184996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684212" y="2760133"/>
            <a:ext cx="6360055" cy="1754326"/>
          </a:xfrm>
          <a:prstGeom prst="rect">
            <a:avLst/>
          </a:prstGeom>
          <a:noFill/>
        </p:spPr>
        <p:txBody>
          <a:bodyPr wrap="square" rtlCol="0">
            <a:spAutoFit/>
          </a:bodyPr>
          <a:lstStyle/>
          <a:p>
            <a:r>
              <a:rPr lang="de-DE" dirty="0" smtClean="0"/>
              <a:t>Nun kann man unter „Neue Karten“ eingeben, wie viele neue Karten pro Tag gelernt werden sollen – </a:t>
            </a:r>
          </a:p>
          <a:p>
            <a:r>
              <a:rPr lang="de-DE" dirty="0" smtClean="0"/>
              <a:t>zehn Karten sind eine gute Menge zum Lernen. Das kann hier eingegeben werden.</a:t>
            </a:r>
          </a:p>
          <a:p>
            <a:endParaRPr lang="de-DE" dirty="0"/>
          </a:p>
          <a:p>
            <a:r>
              <a:rPr lang="de-DE" dirty="0" smtClean="0"/>
              <a:t>Danach einmal auf zurück tippen...</a:t>
            </a:r>
            <a:endParaRPr lang="de-DE" dirty="0"/>
          </a:p>
        </p:txBody>
      </p:sp>
      <p:pic>
        <p:nvPicPr>
          <p:cNvPr id="3" name="Bild 2"/>
          <p:cNvPicPr>
            <a:picLocks noChangeAspect="1"/>
          </p:cNvPicPr>
          <p:nvPr/>
        </p:nvPicPr>
        <p:blipFill>
          <a:blip r:embed="rId2"/>
          <a:stretch>
            <a:fillRect/>
          </a:stretch>
        </p:blipFill>
        <p:spPr>
          <a:xfrm>
            <a:off x="7716458" y="0"/>
            <a:ext cx="3904950" cy="6858000"/>
          </a:xfrm>
          <a:prstGeom prst="rect">
            <a:avLst/>
          </a:prstGeom>
        </p:spPr>
      </p:pic>
      <p:cxnSp>
        <p:nvCxnSpPr>
          <p:cNvPr id="7" name="Gerade Verbindung mit Pfeil 6"/>
          <p:cNvCxnSpPr/>
          <p:nvPr/>
        </p:nvCxnSpPr>
        <p:spPr>
          <a:xfrm flipV="1">
            <a:off x="6570133" y="2560321"/>
            <a:ext cx="1732343" cy="106341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4951412" y="4387426"/>
            <a:ext cx="3625660" cy="1854232"/>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754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t>
            </a:r>
            <a:r>
              <a:rPr lang="de-DE" dirty="0" err="1" smtClean="0"/>
              <a:t>FEINEinstellungen</a:t>
            </a:r>
            <a:endParaRPr lang="de-DE" dirty="0"/>
          </a:p>
        </p:txBody>
      </p:sp>
      <p:cxnSp>
        <p:nvCxnSpPr>
          <p:cNvPr id="8" name="Gerade Verbindung mit Pfeil 7"/>
          <p:cNvCxnSpPr/>
          <p:nvPr/>
        </p:nvCxnSpPr>
        <p:spPr>
          <a:xfrm flipH="1" flipV="1">
            <a:off x="8974667" y="3014133"/>
            <a:ext cx="1388533" cy="184996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684212" y="2760133"/>
            <a:ext cx="6360055" cy="369332"/>
          </a:xfrm>
          <a:prstGeom prst="rect">
            <a:avLst/>
          </a:prstGeom>
          <a:noFill/>
        </p:spPr>
        <p:txBody>
          <a:bodyPr wrap="square" rtlCol="0">
            <a:spAutoFit/>
          </a:bodyPr>
          <a:lstStyle/>
          <a:p>
            <a:r>
              <a:rPr lang="de-DE" dirty="0" smtClean="0"/>
              <a:t>Und nun die Wiederholungen festlegen....</a:t>
            </a:r>
            <a:endParaRPr lang="de-DE" dirty="0"/>
          </a:p>
        </p:txBody>
      </p:sp>
      <p:pic>
        <p:nvPicPr>
          <p:cNvPr id="5" name="Bild 4"/>
          <p:cNvPicPr>
            <a:picLocks noChangeAspect="1"/>
          </p:cNvPicPr>
          <p:nvPr/>
        </p:nvPicPr>
        <p:blipFill>
          <a:blip r:embed="rId2"/>
          <a:stretch>
            <a:fillRect/>
          </a:stretch>
        </p:blipFill>
        <p:spPr>
          <a:xfrm>
            <a:off x="7700232" y="0"/>
            <a:ext cx="3937401" cy="6858000"/>
          </a:xfrm>
          <a:prstGeom prst="rect">
            <a:avLst/>
          </a:prstGeom>
        </p:spPr>
      </p:pic>
      <p:cxnSp>
        <p:nvCxnSpPr>
          <p:cNvPr id="7" name="Gerade Verbindung mit Pfeil 6"/>
          <p:cNvCxnSpPr/>
          <p:nvPr/>
        </p:nvCxnSpPr>
        <p:spPr>
          <a:xfrm>
            <a:off x="5632704" y="3014133"/>
            <a:ext cx="2743200" cy="295995"/>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007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t>
            </a:r>
            <a:r>
              <a:rPr lang="de-DE" dirty="0" err="1" smtClean="0"/>
              <a:t>FEINEinstellungen</a:t>
            </a:r>
            <a:endParaRPr lang="de-DE" dirty="0"/>
          </a:p>
        </p:txBody>
      </p:sp>
      <p:cxnSp>
        <p:nvCxnSpPr>
          <p:cNvPr id="8" name="Gerade Verbindung mit Pfeil 7"/>
          <p:cNvCxnSpPr/>
          <p:nvPr/>
        </p:nvCxnSpPr>
        <p:spPr>
          <a:xfrm flipH="1" flipV="1">
            <a:off x="8974667" y="3014133"/>
            <a:ext cx="1388533" cy="184996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720244" y="2291773"/>
            <a:ext cx="6360055" cy="2308324"/>
          </a:xfrm>
          <a:prstGeom prst="rect">
            <a:avLst/>
          </a:prstGeom>
          <a:noFill/>
        </p:spPr>
        <p:txBody>
          <a:bodyPr wrap="square" rtlCol="0">
            <a:spAutoFit/>
          </a:bodyPr>
          <a:lstStyle/>
          <a:p>
            <a:r>
              <a:rPr lang="de-DE" dirty="0" smtClean="0"/>
              <a:t>Und nun die Wiederholungen festlegen....</a:t>
            </a:r>
          </a:p>
          <a:p>
            <a:endParaRPr lang="de-DE" dirty="0"/>
          </a:p>
          <a:p>
            <a:r>
              <a:rPr lang="de-DE" dirty="0" smtClean="0"/>
              <a:t>Mit den übrigen Einstellungen habe ich noch keine Erfahrungen gesammelt. Lasst sie am besten so, wie sie sind, da alles in die Effizienz des Lernens mit einfließt</a:t>
            </a:r>
          </a:p>
          <a:p>
            <a:endParaRPr lang="de-DE" dirty="0"/>
          </a:p>
          <a:p>
            <a:r>
              <a:rPr lang="de-DE" dirty="0" smtClean="0"/>
              <a:t>Ein letzter Klick auf zurück bringt Euch zum Startbildschirm zurück</a:t>
            </a:r>
            <a:endParaRPr lang="de-DE" dirty="0"/>
          </a:p>
        </p:txBody>
      </p:sp>
      <p:pic>
        <p:nvPicPr>
          <p:cNvPr id="3" name="Bild 2"/>
          <p:cNvPicPr>
            <a:picLocks noChangeAspect="1"/>
          </p:cNvPicPr>
          <p:nvPr/>
        </p:nvPicPr>
        <p:blipFill>
          <a:blip r:embed="rId2"/>
          <a:stretch>
            <a:fillRect/>
          </a:stretch>
        </p:blipFill>
        <p:spPr>
          <a:xfrm>
            <a:off x="7860746" y="0"/>
            <a:ext cx="3860321" cy="6858000"/>
          </a:xfrm>
          <a:prstGeom prst="rect">
            <a:avLst/>
          </a:prstGeom>
        </p:spPr>
      </p:pic>
      <p:cxnSp>
        <p:nvCxnSpPr>
          <p:cNvPr id="7" name="Gerade Verbindung mit Pfeil 6"/>
          <p:cNvCxnSpPr/>
          <p:nvPr/>
        </p:nvCxnSpPr>
        <p:spPr>
          <a:xfrm flipV="1">
            <a:off x="5632704" y="1115568"/>
            <a:ext cx="2944368" cy="1324702"/>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3493008" y="4377344"/>
            <a:ext cx="5084064" cy="2058679"/>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789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t>
            </a:r>
            <a:r>
              <a:rPr lang="de-DE" dirty="0" err="1" smtClean="0"/>
              <a:t>FEINEinstellungen</a:t>
            </a:r>
            <a:endParaRPr lang="de-DE" dirty="0"/>
          </a:p>
        </p:txBody>
      </p:sp>
      <p:cxnSp>
        <p:nvCxnSpPr>
          <p:cNvPr id="8" name="Gerade Verbindung mit Pfeil 7"/>
          <p:cNvCxnSpPr/>
          <p:nvPr/>
        </p:nvCxnSpPr>
        <p:spPr>
          <a:xfrm flipH="1" flipV="1">
            <a:off x="8974667" y="3014133"/>
            <a:ext cx="1388533" cy="184996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pic>
        <p:nvPicPr>
          <p:cNvPr id="4" name="Bild 3"/>
          <p:cNvPicPr>
            <a:picLocks noChangeAspect="1"/>
          </p:cNvPicPr>
          <p:nvPr/>
        </p:nvPicPr>
        <p:blipFill>
          <a:blip r:embed="rId2"/>
          <a:stretch>
            <a:fillRect/>
          </a:stretch>
        </p:blipFill>
        <p:spPr>
          <a:xfrm>
            <a:off x="7274612" y="0"/>
            <a:ext cx="3888000" cy="6858000"/>
          </a:xfrm>
          <a:prstGeom prst="rect">
            <a:avLst/>
          </a:prstGeom>
        </p:spPr>
      </p:pic>
      <p:sp>
        <p:nvSpPr>
          <p:cNvPr id="5" name="Textfeld 4"/>
          <p:cNvSpPr txBox="1"/>
          <p:nvPr/>
        </p:nvSpPr>
        <p:spPr>
          <a:xfrm>
            <a:off x="1133856" y="1700784"/>
            <a:ext cx="5341344" cy="1200329"/>
          </a:xfrm>
          <a:prstGeom prst="rect">
            <a:avLst/>
          </a:prstGeom>
          <a:noFill/>
        </p:spPr>
        <p:txBody>
          <a:bodyPr wrap="square" rtlCol="0">
            <a:spAutoFit/>
          </a:bodyPr>
          <a:lstStyle/>
          <a:p>
            <a:r>
              <a:rPr lang="de-DE" dirty="0" smtClean="0"/>
              <a:t>Hier kann man nun sofort erkennen, dass nur noch zehn neue Karteikarten pro Tag verlangt werden und auch nur fünfzig Wiederholungen pro Tag.</a:t>
            </a:r>
            <a:endParaRPr lang="de-DE" dirty="0"/>
          </a:p>
        </p:txBody>
      </p:sp>
      <p:cxnSp>
        <p:nvCxnSpPr>
          <p:cNvPr id="9" name="Gerade Verbindung mit Pfeil 8"/>
          <p:cNvCxnSpPr/>
          <p:nvPr/>
        </p:nvCxnSpPr>
        <p:spPr>
          <a:xfrm>
            <a:off x="5468112" y="1481328"/>
            <a:ext cx="4754880" cy="292608"/>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28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Ersteindruck</a:t>
            </a:r>
            <a:endParaRPr lang="de-DE" dirty="0"/>
          </a:p>
        </p:txBody>
      </p:sp>
      <p:sp>
        <p:nvSpPr>
          <p:cNvPr id="3" name="Inhaltsplatzhalter 2"/>
          <p:cNvSpPr>
            <a:spLocks noGrp="1"/>
          </p:cNvSpPr>
          <p:nvPr>
            <p:ph idx="1"/>
          </p:nvPr>
        </p:nvSpPr>
        <p:spPr>
          <a:xfrm>
            <a:off x="684212" y="685800"/>
            <a:ext cx="6973887" cy="3615267"/>
          </a:xfrm>
        </p:spPr>
        <p:txBody>
          <a:bodyPr>
            <a:normAutofit/>
          </a:bodyPr>
          <a:lstStyle/>
          <a:p>
            <a:r>
              <a:rPr lang="de-DE" sz="3600" dirty="0" smtClean="0"/>
              <a:t>Soviel zum ersten Eindruck von </a:t>
            </a:r>
            <a:r>
              <a:rPr lang="de-DE" sz="3600" dirty="0" err="1" smtClean="0"/>
              <a:t>AnkiDroid</a:t>
            </a:r>
            <a:r>
              <a:rPr lang="de-DE" sz="3600" dirty="0" smtClean="0"/>
              <a:t>.</a:t>
            </a:r>
            <a:endParaRPr lang="de-DE" sz="3600" dirty="0"/>
          </a:p>
        </p:txBody>
      </p:sp>
      <p:pic>
        <p:nvPicPr>
          <p:cNvPr id="4" name="Bild 3"/>
          <p:cNvPicPr>
            <a:picLocks noChangeAspect="1"/>
          </p:cNvPicPr>
          <p:nvPr/>
        </p:nvPicPr>
        <p:blipFill>
          <a:blip r:embed="rId2"/>
          <a:stretch>
            <a:fillRect/>
          </a:stretch>
        </p:blipFill>
        <p:spPr>
          <a:xfrm>
            <a:off x="7658099" y="685800"/>
            <a:ext cx="2281767" cy="2405106"/>
          </a:xfrm>
          <a:prstGeom prst="rect">
            <a:avLst/>
          </a:prstGeom>
        </p:spPr>
      </p:pic>
    </p:spTree>
    <p:extLst>
      <p:ext uri="{BB962C8B-B14F-4D97-AF65-F5344CB8AC3E}">
        <p14:creationId xmlns:p14="http://schemas.microsoft.com/office/powerpoint/2010/main" val="1837266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Anki</a:t>
            </a:r>
            <a:r>
              <a:rPr lang="de-DE" dirty="0" smtClean="0"/>
              <a:t> – ohne DROID</a:t>
            </a:r>
            <a:endParaRPr lang="de-DE" dirty="0"/>
          </a:p>
        </p:txBody>
      </p:sp>
      <p:sp>
        <p:nvSpPr>
          <p:cNvPr id="3" name="Inhaltsplatzhalter 2"/>
          <p:cNvSpPr>
            <a:spLocks noGrp="1"/>
          </p:cNvSpPr>
          <p:nvPr>
            <p:ph idx="1"/>
          </p:nvPr>
        </p:nvSpPr>
        <p:spPr>
          <a:xfrm>
            <a:off x="684212" y="685800"/>
            <a:ext cx="6973887" cy="3615267"/>
          </a:xfrm>
        </p:spPr>
        <p:txBody>
          <a:bodyP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3600" dirty="0" smtClean="0"/>
              <a:t>Übrigens:</a:t>
            </a:r>
          </a:p>
          <a:p>
            <a:pPr marL="0" marR="0" lvl="0" indent="0" defTabSz="914400" eaLnBrk="1" fontAlgn="auto" latinLnBrk="0" hangingPunct="1">
              <a:lnSpc>
                <a:spcPct val="100000"/>
              </a:lnSpc>
              <a:spcBef>
                <a:spcPts val="0"/>
              </a:spcBef>
              <a:spcAft>
                <a:spcPts val="0"/>
              </a:spcAft>
              <a:buClrTx/>
              <a:buSzTx/>
              <a:buFontTx/>
              <a:buNone/>
              <a:tabLst/>
              <a:defRPr/>
            </a:pPr>
            <a:endParaRPr lang="de-DE" sz="3600" dirty="0"/>
          </a:p>
          <a:p>
            <a:pPr marL="0" marR="0" lvl="0" indent="0" defTabSz="914400" eaLnBrk="1" fontAlgn="auto" latinLnBrk="0" hangingPunct="1">
              <a:lnSpc>
                <a:spcPct val="100000"/>
              </a:lnSpc>
              <a:spcBef>
                <a:spcPts val="0"/>
              </a:spcBef>
              <a:spcAft>
                <a:spcPts val="0"/>
              </a:spcAft>
              <a:buClrTx/>
              <a:buSzTx/>
              <a:buFontTx/>
              <a:buNone/>
              <a:tabLst/>
              <a:defRPr/>
            </a:pPr>
            <a:r>
              <a:rPr lang="de-DE" sz="3600" dirty="0" smtClean="0"/>
              <a:t>Ihr könnt problemlos an den Karteikarten arbeiten und eventuell Bilder einsetzen, die Euch besser gefallen oder auch eine Audio-Datei hinterlegen, um die Aussprache der Vokabeln zu lernen.</a:t>
            </a:r>
            <a:endParaRPr lang="de-DE" sz="3600" dirty="0"/>
          </a:p>
        </p:txBody>
      </p:sp>
      <p:pic>
        <p:nvPicPr>
          <p:cNvPr id="6" name="Bild 5"/>
          <p:cNvPicPr>
            <a:picLocks noChangeAspect="1"/>
          </p:cNvPicPr>
          <p:nvPr/>
        </p:nvPicPr>
        <p:blipFill>
          <a:blip r:embed="rId2"/>
          <a:stretch>
            <a:fillRect/>
          </a:stretch>
        </p:blipFill>
        <p:spPr>
          <a:xfrm>
            <a:off x="8621184" y="1380067"/>
            <a:ext cx="2197100" cy="2921000"/>
          </a:xfrm>
          <a:prstGeom prst="rect">
            <a:avLst/>
          </a:prstGeom>
        </p:spPr>
      </p:pic>
    </p:spTree>
    <p:extLst>
      <p:ext uri="{BB962C8B-B14F-4D97-AF65-F5344CB8AC3E}">
        <p14:creationId xmlns:p14="http://schemas.microsoft.com/office/powerpoint/2010/main" val="1064515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Anki</a:t>
            </a:r>
            <a:r>
              <a:rPr lang="de-DE" dirty="0" smtClean="0"/>
              <a:t> – ohne DROID</a:t>
            </a:r>
            <a:endParaRPr lang="de-DE" dirty="0"/>
          </a:p>
        </p:txBody>
      </p:sp>
      <p:sp>
        <p:nvSpPr>
          <p:cNvPr id="3" name="Inhaltsplatzhalter 2"/>
          <p:cNvSpPr>
            <a:spLocks noGrp="1"/>
          </p:cNvSpPr>
          <p:nvPr>
            <p:ph idx="1"/>
          </p:nvPr>
        </p:nvSpPr>
        <p:spPr>
          <a:xfrm>
            <a:off x="684212" y="685800"/>
            <a:ext cx="6973887" cy="361526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3600" dirty="0" smtClean="0"/>
              <a:t>Das notwendige Programm dazu gibt es für Windows, OSX und Linux</a:t>
            </a:r>
          </a:p>
          <a:p>
            <a:pPr marL="0" marR="0" lvl="0" indent="0" defTabSz="914400" eaLnBrk="1" fontAlgn="auto" latinLnBrk="0" hangingPunct="1">
              <a:lnSpc>
                <a:spcPct val="100000"/>
              </a:lnSpc>
              <a:spcBef>
                <a:spcPts val="0"/>
              </a:spcBef>
              <a:spcAft>
                <a:spcPts val="0"/>
              </a:spcAft>
              <a:buClrTx/>
              <a:buSzTx/>
              <a:buFontTx/>
              <a:buNone/>
              <a:tabLst/>
              <a:defRPr/>
            </a:pPr>
            <a:endParaRPr lang="de-DE" sz="3600" dirty="0"/>
          </a:p>
          <a:p>
            <a:pPr marL="0" marR="0" lvl="0" indent="0" defTabSz="914400" eaLnBrk="1" fontAlgn="auto" latinLnBrk="0" hangingPunct="1">
              <a:lnSpc>
                <a:spcPct val="100000"/>
              </a:lnSpc>
              <a:spcBef>
                <a:spcPts val="0"/>
              </a:spcBef>
              <a:spcAft>
                <a:spcPts val="0"/>
              </a:spcAft>
              <a:buClrTx/>
              <a:buSzTx/>
              <a:buFontTx/>
              <a:buNone/>
              <a:tabLst/>
              <a:defRPr/>
            </a:pPr>
            <a:r>
              <a:rPr lang="de-DE" sz="1800" dirty="0" smtClean="0"/>
              <a:t>In den folgenden Folien wird die OSX-Variante benutzt</a:t>
            </a:r>
            <a:endParaRPr lang="de-DE" sz="1800" dirty="0"/>
          </a:p>
        </p:txBody>
      </p:sp>
      <p:pic>
        <p:nvPicPr>
          <p:cNvPr id="6" name="Bild 5"/>
          <p:cNvPicPr>
            <a:picLocks noChangeAspect="1"/>
          </p:cNvPicPr>
          <p:nvPr/>
        </p:nvPicPr>
        <p:blipFill>
          <a:blip r:embed="rId2"/>
          <a:stretch>
            <a:fillRect/>
          </a:stretch>
        </p:blipFill>
        <p:spPr>
          <a:xfrm>
            <a:off x="8621184" y="1380067"/>
            <a:ext cx="2197100" cy="2921000"/>
          </a:xfrm>
          <a:prstGeom prst="rect">
            <a:avLst/>
          </a:prstGeom>
        </p:spPr>
      </p:pic>
    </p:spTree>
    <p:extLst>
      <p:ext uri="{BB962C8B-B14F-4D97-AF65-F5344CB8AC3E}">
        <p14:creationId xmlns:p14="http://schemas.microsoft.com/office/powerpoint/2010/main" val="230627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Anki</a:t>
            </a:r>
            <a:r>
              <a:rPr lang="de-DE" dirty="0" smtClean="0"/>
              <a:t> für OSX</a:t>
            </a:r>
            <a:endParaRPr lang="de-DE" dirty="0"/>
          </a:p>
        </p:txBody>
      </p:sp>
      <p:pic>
        <p:nvPicPr>
          <p:cNvPr id="4" name="Inhaltsplatzhalter 3"/>
          <p:cNvPicPr>
            <a:picLocks noGrp="1" noChangeAspect="1"/>
          </p:cNvPicPr>
          <p:nvPr>
            <p:ph idx="1"/>
          </p:nvPr>
        </p:nvPicPr>
        <p:blipFill>
          <a:blip r:embed="rId2"/>
          <a:stretch>
            <a:fillRect/>
          </a:stretch>
        </p:blipFill>
        <p:spPr>
          <a:xfrm>
            <a:off x="4367848" y="279399"/>
            <a:ext cx="7129886" cy="6017625"/>
          </a:xfrm>
          <a:prstGeom prst="rect">
            <a:avLst/>
          </a:prstGeom>
        </p:spPr>
      </p:pic>
      <p:cxnSp>
        <p:nvCxnSpPr>
          <p:cNvPr id="6" name="Gerade Verbindung mit Pfeil 5"/>
          <p:cNvCxnSpPr/>
          <p:nvPr/>
        </p:nvCxnSpPr>
        <p:spPr>
          <a:xfrm flipV="1">
            <a:off x="2082800" y="863600"/>
            <a:ext cx="6536267" cy="2353733"/>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626533" y="1049867"/>
            <a:ext cx="2844800" cy="3416320"/>
          </a:xfrm>
          <a:prstGeom prst="rect">
            <a:avLst/>
          </a:prstGeom>
          <a:noFill/>
        </p:spPr>
        <p:txBody>
          <a:bodyPr wrap="square" rtlCol="0">
            <a:spAutoFit/>
          </a:bodyPr>
          <a:lstStyle/>
          <a:p>
            <a:r>
              <a:rPr lang="de-DE" dirty="0" smtClean="0"/>
              <a:t>Das Programm startet mit diesem Fenster</a:t>
            </a:r>
          </a:p>
          <a:p>
            <a:endParaRPr lang="de-DE" dirty="0"/>
          </a:p>
          <a:p>
            <a:endParaRPr lang="de-DE" dirty="0" smtClean="0"/>
          </a:p>
          <a:p>
            <a:endParaRPr lang="de-DE" dirty="0"/>
          </a:p>
          <a:p>
            <a:endParaRPr lang="de-DE" dirty="0" smtClean="0"/>
          </a:p>
          <a:p>
            <a:endParaRPr lang="de-DE" dirty="0"/>
          </a:p>
          <a:p>
            <a:endParaRPr lang="de-DE" dirty="0" smtClean="0"/>
          </a:p>
          <a:p>
            <a:endParaRPr lang="de-DE" dirty="0"/>
          </a:p>
          <a:p>
            <a:r>
              <a:rPr lang="de-DE" dirty="0" smtClean="0"/>
              <a:t>Mit einem Klick auf „Durchsuchen“ gelangt Ihr....</a:t>
            </a:r>
            <a:endParaRPr lang="de-DE" dirty="0"/>
          </a:p>
        </p:txBody>
      </p:sp>
    </p:spTree>
    <p:extLst>
      <p:ext uri="{BB962C8B-B14F-4D97-AF65-F5344CB8AC3E}">
        <p14:creationId xmlns:p14="http://schemas.microsoft.com/office/powerpoint/2010/main" val="981121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noChangeAspect="1"/>
          </p:cNvPicPr>
          <p:nvPr/>
        </p:nvPicPr>
        <p:blipFill>
          <a:blip r:embed="rId2"/>
          <a:stretch>
            <a:fillRect/>
          </a:stretch>
        </p:blipFill>
        <p:spPr>
          <a:xfrm>
            <a:off x="1299633" y="911199"/>
            <a:ext cx="9525000" cy="5359400"/>
          </a:xfrm>
          <a:prstGeom prst="rect">
            <a:avLst/>
          </a:prstGeom>
        </p:spPr>
      </p:pic>
      <p:sp>
        <p:nvSpPr>
          <p:cNvPr id="8" name="Textfeld 7"/>
          <p:cNvSpPr txBox="1"/>
          <p:nvPr/>
        </p:nvSpPr>
        <p:spPr>
          <a:xfrm>
            <a:off x="2743200" y="541867"/>
            <a:ext cx="7263527" cy="369332"/>
          </a:xfrm>
          <a:prstGeom prst="rect">
            <a:avLst/>
          </a:prstGeom>
          <a:noFill/>
        </p:spPr>
        <p:txBody>
          <a:bodyPr wrap="none" rtlCol="0">
            <a:spAutoFit/>
          </a:bodyPr>
          <a:lstStyle/>
          <a:p>
            <a:r>
              <a:rPr lang="de-DE" dirty="0" smtClean="0"/>
              <a:t>.... in den Browser, in dem alle Karten angezeigt werden können</a:t>
            </a:r>
            <a:endParaRPr lang="de-DE" dirty="0"/>
          </a:p>
        </p:txBody>
      </p:sp>
      <p:sp>
        <p:nvSpPr>
          <p:cNvPr id="9" name="Textfeld 8"/>
          <p:cNvSpPr txBox="1"/>
          <p:nvPr/>
        </p:nvSpPr>
        <p:spPr>
          <a:xfrm>
            <a:off x="5841999" y="2944567"/>
            <a:ext cx="2336801" cy="1200329"/>
          </a:xfrm>
          <a:prstGeom prst="rect">
            <a:avLst/>
          </a:prstGeom>
          <a:noFill/>
        </p:spPr>
        <p:txBody>
          <a:bodyPr wrap="square" rtlCol="0">
            <a:spAutoFit/>
          </a:bodyPr>
          <a:lstStyle/>
          <a:p>
            <a:r>
              <a:rPr lang="de-DE" dirty="0" smtClean="0">
                <a:solidFill>
                  <a:sysClr val="windowText" lastClr="000000"/>
                </a:solidFill>
              </a:rPr>
              <a:t>Klickt nun auf „prima“ und auf die entsprechende Lektion</a:t>
            </a:r>
            <a:endParaRPr lang="de-DE" dirty="0">
              <a:solidFill>
                <a:sysClr val="windowText" lastClr="000000"/>
              </a:solidFill>
            </a:endParaRPr>
          </a:p>
        </p:txBody>
      </p:sp>
      <p:cxnSp>
        <p:nvCxnSpPr>
          <p:cNvPr id="11" name="Gerade Verbindung mit Pfeil 10"/>
          <p:cNvCxnSpPr/>
          <p:nvPr/>
        </p:nvCxnSpPr>
        <p:spPr>
          <a:xfrm flipH="1">
            <a:off x="2404533" y="3759200"/>
            <a:ext cx="3970430" cy="94826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621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Antwortmöglichkeiten</a:t>
            </a:r>
            <a:endParaRPr lang="de-DE" dirty="0"/>
          </a:p>
        </p:txBody>
      </p:sp>
      <p:sp>
        <p:nvSpPr>
          <p:cNvPr id="3" name="Inhaltsplatzhalter 2"/>
          <p:cNvSpPr>
            <a:spLocks noGrp="1"/>
          </p:cNvSpPr>
          <p:nvPr>
            <p:ph idx="1"/>
          </p:nvPr>
        </p:nvSpPr>
        <p:spPr>
          <a:xfrm>
            <a:off x="684212" y="685800"/>
            <a:ext cx="7132053" cy="3615267"/>
          </a:xfrm>
        </p:spPr>
        <p:txBody>
          <a:bodyPr/>
          <a:lstStyle/>
          <a:p>
            <a:r>
              <a:rPr lang="de-DE" dirty="0" smtClean="0"/>
              <a:t>Nach dem Tippen auf die Schaltfläche erscheint die Lösung der Karte, zumeist verbunden mit einem Bild. Diese Bilder sollen es Euch leichter machen, die Vokabeln behalten zu können. </a:t>
            </a:r>
          </a:p>
          <a:p>
            <a:r>
              <a:rPr lang="de-DE" dirty="0" smtClean="0"/>
              <a:t>Unten finden sich nun von </a:t>
            </a:r>
            <a:r>
              <a:rPr lang="de-DE" dirty="0" smtClean="0">
                <a:solidFill>
                  <a:srgbClr val="FF0000"/>
                </a:solidFill>
              </a:rPr>
              <a:t>rot</a:t>
            </a:r>
            <a:r>
              <a:rPr lang="de-DE" dirty="0" smtClean="0"/>
              <a:t> über </a:t>
            </a:r>
            <a:r>
              <a:rPr lang="de-DE" dirty="0" smtClean="0">
                <a:solidFill>
                  <a:schemeClr val="tx1">
                    <a:lumMod val="50000"/>
                  </a:schemeClr>
                </a:solidFill>
              </a:rPr>
              <a:t>grau</a:t>
            </a:r>
            <a:r>
              <a:rPr lang="de-DE" dirty="0" smtClean="0"/>
              <a:t> über </a:t>
            </a:r>
            <a:r>
              <a:rPr lang="de-DE" dirty="0" smtClean="0">
                <a:solidFill>
                  <a:srgbClr val="92D050"/>
                </a:solidFill>
              </a:rPr>
              <a:t>grün</a:t>
            </a:r>
            <a:r>
              <a:rPr lang="de-DE" dirty="0" smtClean="0"/>
              <a:t> bis </a:t>
            </a:r>
            <a:r>
              <a:rPr lang="de-DE" dirty="0" smtClean="0">
                <a:solidFill>
                  <a:schemeClr val="bg2"/>
                </a:solidFill>
              </a:rPr>
              <a:t>blau</a:t>
            </a:r>
            <a:r>
              <a:rPr lang="de-DE" dirty="0" smtClean="0"/>
              <a:t> Schaltflächen, mit denen Ihr festlegen könnt, ob die Vokabel </a:t>
            </a:r>
            <a:r>
              <a:rPr lang="de-DE" dirty="0" smtClean="0">
                <a:solidFill>
                  <a:schemeClr val="bg2"/>
                </a:solidFill>
              </a:rPr>
              <a:t>einfach</a:t>
            </a:r>
            <a:r>
              <a:rPr lang="de-DE" dirty="0" smtClean="0"/>
              <a:t>, </a:t>
            </a:r>
            <a:r>
              <a:rPr lang="de-DE" dirty="0" smtClean="0">
                <a:solidFill>
                  <a:srgbClr val="92D050"/>
                </a:solidFill>
              </a:rPr>
              <a:t>gut</a:t>
            </a:r>
            <a:r>
              <a:rPr lang="de-DE" dirty="0" smtClean="0"/>
              <a:t>, </a:t>
            </a:r>
            <a:r>
              <a:rPr lang="de-DE" dirty="0" smtClean="0">
                <a:solidFill>
                  <a:schemeClr val="tx1">
                    <a:lumMod val="50000"/>
                  </a:schemeClr>
                </a:solidFill>
              </a:rPr>
              <a:t>schwer</a:t>
            </a:r>
            <a:r>
              <a:rPr lang="de-DE" dirty="0" smtClean="0"/>
              <a:t> ist oder </a:t>
            </a:r>
            <a:r>
              <a:rPr lang="de-DE" dirty="0" smtClean="0">
                <a:solidFill>
                  <a:srgbClr val="FF0000"/>
                </a:solidFill>
              </a:rPr>
              <a:t>nochmal</a:t>
            </a:r>
            <a:r>
              <a:rPr lang="de-DE" dirty="0" smtClean="0"/>
              <a:t> gezeigt werden soll. Abhängig von dieser Auswahl wird die Karteikarte behandelt – sie wird nach einem bestimmten Algorithmus später wieder hervorgeholt.</a:t>
            </a:r>
            <a:endParaRPr lang="de-DE" dirty="0"/>
          </a:p>
        </p:txBody>
      </p:sp>
      <p:pic>
        <p:nvPicPr>
          <p:cNvPr id="4" name="Bild 3"/>
          <p:cNvPicPr>
            <a:picLocks noChangeAspect="1"/>
          </p:cNvPicPr>
          <p:nvPr/>
        </p:nvPicPr>
        <p:blipFill>
          <a:blip r:embed="rId2"/>
          <a:stretch>
            <a:fillRect/>
          </a:stretch>
        </p:blipFill>
        <p:spPr>
          <a:xfrm>
            <a:off x="7816265" y="0"/>
            <a:ext cx="3957797" cy="6858000"/>
          </a:xfrm>
          <a:prstGeom prst="rect">
            <a:avLst/>
          </a:prstGeom>
        </p:spPr>
      </p:pic>
    </p:spTree>
    <p:extLst>
      <p:ext uri="{BB962C8B-B14F-4D97-AF65-F5344CB8AC3E}">
        <p14:creationId xmlns:p14="http://schemas.microsoft.com/office/powerpoint/2010/main" val="1698623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33412" y="5808132"/>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err="1" smtClean="0"/>
              <a:t>Anki</a:t>
            </a:r>
            <a:r>
              <a:rPr lang="de-DE" dirty="0" smtClean="0"/>
              <a:t> – ohne DROID</a:t>
            </a:r>
            <a:endParaRPr lang="de-DE" dirty="0"/>
          </a:p>
        </p:txBody>
      </p:sp>
      <p:pic>
        <p:nvPicPr>
          <p:cNvPr id="6" name="Bild 5"/>
          <p:cNvPicPr>
            <a:picLocks noChangeAspect="1"/>
          </p:cNvPicPr>
          <p:nvPr/>
        </p:nvPicPr>
        <p:blipFill>
          <a:blip r:embed="rId2"/>
          <a:stretch>
            <a:fillRect/>
          </a:stretch>
        </p:blipFill>
        <p:spPr>
          <a:xfrm>
            <a:off x="2219305" y="1016000"/>
            <a:ext cx="8034081" cy="5283199"/>
          </a:xfrm>
          <a:prstGeom prst="rect">
            <a:avLst/>
          </a:prstGeom>
        </p:spPr>
      </p:pic>
      <p:sp>
        <p:nvSpPr>
          <p:cNvPr id="7" name="Textfeld 6"/>
          <p:cNvSpPr txBox="1"/>
          <p:nvPr/>
        </p:nvSpPr>
        <p:spPr>
          <a:xfrm>
            <a:off x="1151468" y="87866"/>
            <a:ext cx="9431866" cy="646331"/>
          </a:xfrm>
          <a:prstGeom prst="rect">
            <a:avLst/>
          </a:prstGeom>
          <a:noFill/>
        </p:spPr>
        <p:txBody>
          <a:bodyPr wrap="square" rtlCol="0">
            <a:spAutoFit/>
          </a:bodyPr>
          <a:lstStyle/>
          <a:p>
            <a:r>
              <a:rPr lang="de-DE" dirty="0" smtClean="0"/>
              <a:t>Schon kommt Ihr an die kompletten erfassten Vokabelkarteikarten und könnt sie ändern, wie es Euch gefällt oder förderlich ist.</a:t>
            </a:r>
            <a:endParaRPr lang="de-DE" dirty="0"/>
          </a:p>
        </p:txBody>
      </p:sp>
      <p:cxnSp>
        <p:nvCxnSpPr>
          <p:cNvPr id="8" name="Gerade Verbindung mit Pfeil 7"/>
          <p:cNvCxnSpPr/>
          <p:nvPr/>
        </p:nvCxnSpPr>
        <p:spPr>
          <a:xfrm flipV="1">
            <a:off x="982133" y="1151468"/>
            <a:ext cx="1237173" cy="795865"/>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524934" y="2319867"/>
            <a:ext cx="1439334" cy="1754326"/>
          </a:xfrm>
          <a:prstGeom prst="rect">
            <a:avLst/>
          </a:prstGeom>
          <a:noFill/>
        </p:spPr>
        <p:txBody>
          <a:bodyPr wrap="square" rtlCol="0">
            <a:spAutoFit/>
          </a:bodyPr>
          <a:lstStyle/>
          <a:p>
            <a:r>
              <a:rPr lang="de-DE" dirty="0" smtClean="0"/>
              <a:t>Seid Ihr fertig, dann schließt das Fenster und.... </a:t>
            </a:r>
            <a:endParaRPr lang="de-DE" dirty="0"/>
          </a:p>
        </p:txBody>
      </p:sp>
    </p:spTree>
    <p:extLst>
      <p:ext uri="{BB962C8B-B14F-4D97-AF65-F5344CB8AC3E}">
        <p14:creationId xmlns:p14="http://schemas.microsoft.com/office/powerpoint/2010/main" val="656209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ChangeAspect="1"/>
          </p:cNvPicPr>
          <p:nvPr/>
        </p:nvPicPr>
        <p:blipFill>
          <a:blip r:embed="rId2"/>
          <a:stretch>
            <a:fillRect/>
          </a:stretch>
        </p:blipFill>
        <p:spPr>
          <a:xfrm>
            <a:off x="2674514" y="313266"/>
            <a:ext cx="7129886" cy="6017625"/>
          </a:xfrm>
          <a:prstGeom prst="rect">
            <a:avLst/>
          </a:prstGeom>
        </p:spPr>
      </p:pic>
      <p:sp>
        <p:nvSpPr>
          <p:cNvPr id="5" name="Textfeld 4"/>
          <p:cNvSpPr txBox="1"/>
          <p:nvPr/>
        </p:nvSpPr>
        <p:spPr>
          <a:xfrm>
            <a:off x="524934" y="2319867"/>
            <a:ext cx="1862666" cy="1754326"/>
          </a:xfrm>
          <a:prstGeom prst="rect">
            <a:avLst/>
          </a:prstGeom>
          <a:noFill/>
        </p:spPr>
        <p:txBody>
          <a:bodyPr wrap="square" rtlCol="0">
            <a:spAutoFit/>
          </a:bodyPr>
          <a:lstStyle/>
          <a:p>
            <a:r>
              <a:rPr lang="de-DE" dirty="0" smtClean="0"/>
              <a:t>.... gelangt zum Hauptfenster der Anwendung zurück</a:t>
            </a:r>
            <a:endParaRPr lang="de-DE" dirty="0"/>
          </a:p>
        </p:txBody>
      </p:sp>
      <p:sp>
        <p:nvSpPr>
          <p:cNvPr id="6" name="Textfeld 5"/>
          <p:cNvSpPr txBox="1"/>
          <p:nvPr/>
        </p:nvSpPr>
        <p:spPr>
          <a:xfrm>
            <a:off x="10091314" y="448733"/>
            <a:ext cx="1947334" cy="3139321"/>
          </a:xfrm>
          <a:prstGeom prst="rect">
            <a:avLst/>
          </a:prstGeom>
          <a:noFill/>
        </p:spPr>
        <p:txBody>
          <a:bodyPr wrap="square" rtlCol="0">
            <a:spAutoFit/>
          </a:bodyPr>
          <a:lstStyle/>
          <a:p>
            <a:r>
              <a:rPr lang="de-DE" dirty="0" smtClean="0"/>
              <a:t>Dieses Icon hier gibt Euch die Möglichkeit alles mit einem im Internet abgelegten </a:t>
            </a:r>
            <a:r>
              <a:rPr lang="de-DE" dirty="0" err="1" smtClean="0"/>
              <a:t>Anki</a:t>
            </a:r>
            <a:r>
              <a:rPr lang="de-DE" dirty="0" smtClean="0"/>
              <a:t>-Konto zu synchronisieren – um ganz einfach das Smartphone......</a:t>
            </a:r>
            <a:endParaRPr lang="de-DE" dirty="0"/>
          </a:p>
        </p:txBody>
      </p:sp>
      <p:cxnSp>
        <p:nvCxnSpPr>
          <p:cNvPr id="8" name="Gerade Verbindung mit Pfeil 7"/>
          <p:cNvCxnSpPr>
            <a:stCxn id="6" idx="1"/>
          </p:cNvCxnSpPr>
          <p:nvPr/>
        </p:nvCxnSpPr>
        <p:spPr>
          <a:xfrm flipH="1" flipV="1">
            <a:off x="9532516" y="965208"/>
            <a:ext cx="558798" cy="1053186"/>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680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811480" y="0"/>
            <a:ext cx="3918857" cy="6858000"/>
          </a:xfrm>
          <a:prstGeom prst="rect">
            <a:avLst/>
          </a:prstGeom>
        </p:spPr>
      </p:pic>
      <p:cxnSp>
        <p:nvCxnSpPr>
          <p:cNvPr id="7" name="Gerade Verbindung mit Pfeil 6"/>
          <p:cNvCxnSpPr/>
          <p:nvPr/>
        </p:nvCxnSpPr>
        <p:spPr>
          <a:xfrm flipH="1" flipV="1">
            <a:off x="4047067" y="829733"/>
            <a:ext cx="2489200" cy="935798"/>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6739467" y="1303866"/>
            <a:ext cx="3268133" cy="923330"/>
          </a:xfrm>
          <a:prstGeom prst="rect">
            <a:avLst/>
          </a:prstGeom>
          <a:noFill/>
        </p:spPr>
        <p:txBody>
          <a:bodyPr wrap="square" rtlCol="0">
            <a:spAutoFit/>
          </a:bodyPr>
          <a:lstStyle/>
          <a:p>
            <a:r>
              <a:rPr lang="de-DE" dirty="0" smtClean="0"/>
              <a:t>Über dieses Symbol im Hauptmenü auf dem gleichen Stand zu halten </a:t>
            </a:r>
            <a:endParaRPr lang="de-DE" dirty="0"/>
          </a:p>
        </p:txBody>
      </p:sp>
      <p:sp>
        <p:nvSpPr>
          <p:cNvPr id="5" name="Titel 1"/>
          <p:cNvSpPr>
            <a:spLocks noGrp="1"/>
          </p:cNvSpPr>
          <p:nvPr>
            <p:ph type="title"/>
          </p:nvPr>
        </p:nvSpPr>
        <p:spPr>
          <a:xfrm>
            <a:off x="5616430" y="3429000"/>
            <a:ext cx="8534400" cy="1507067"/>
          </a:xfrm>
        </p:spPr>
        <p:txBody>
          <a:bodyPr>
            <a:normAutofit fontScale="90000"/>
          </a:bodyPr>
          <a:lstStyle/>
          <a:p>
            <a:r>
              <a:rPr lang="de-DE" dirty="0" smtClean="0"/>
              <a:t/>
            </a:r>
            <a:br>
              <a:rPr lang="de-DE" dirty="0" smtClean="0"/>
            </a:br>
            <a:r>
              <a:rPr lang="de-DE" dirty="0" smtClean="0"/>
              <a:t>Anlegen einer</a:t>
            </a:r>
            <a:br>
              <a:rPr lang="de-DE" dirty="0" smtClean="0"/>
            </a:br>
            <a:r>
              <a:rPr lang="de-DE" dirty="0" smtClean="0"/>
              <a:t>benutzerdefinierten Sitzung</a:t>
            </a:r>
            <a:endParaRPr lang="de-DE" dirty="0"/>
          </a:p>
        </p:txBody>
      </p:sp>
    </p:spTree>
    <p:extLst>
      <p:ext uri="{BB962C8B-B14F-4D97-AF65-F5344CB8AC3E}">
        <p14:creationId xmlns:p14="http://schemas.microsoft.com/office/powerpoint/2010/main" val="15591818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4315969" y="2565738"/>
            <a:ext cx="6368288" cy="1569660"/>
          </a:xfrm>
          <a:prstGeom prst="rect">
            <a:avLst/>
          </a:prstGeom>
          <a:noFill/>
        </p:spPr>
        <p:txBody>
          <a:bodyPr wrap="square" rtlCol="0">
            <a:spAutoFit/>
          </a:bodyPr>
          <a:lstStyle/>
          <a:p>
            <a:r>
              <a:rPr lang="de-DE" sz="9600" dirty="0" smtClean="0"/>
              <a:t>ENDE</a:t>
            </a:r>
            <a:endParaRPr lang="de-DE" sz="9600" dirty="0"/>
          </a:p>
        </p:txBody>
      </p:sp>
    </p:spTree>
    <p:extLst>
      <p:ext uri="{BB962C8B-B14F-4D97-AF65-F5344CB8AC3E}">
        <p14:creationId xmlns:p14="http://schemas.microsoft.com/office/powerpoint/2010/main" val="14511836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811480" y="0"/>
            <a:ext cx="3918857" cy="6858000"/>
          </a:xfrm>
          <a:prstGeom prst="rect">
            <a:avLst/>
          </a:prstGeom>
        </p:spPr>
      </p:pic>
      <p:cxnSp>
        <p:nvCxnSpPr>
          <p:cNvPr id="7" name="Gerade Verbindung mit Pfeil 6"/>
          <p:cNvCxnSpPr/>
          <p:nvPr/>
        </p:nvCxnSpPr>
        <p:spPr>
          <a:xfrm flipH="1" flipV="1">
            <a:off x="4250267" y="829733"/>
            <a:ext cx="2489200" cy="935798"/>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6739467" y="1303866"/>
            <a:ext cx="3268133" cy="923330"/>
          </a:xfrm>
          <a:prstGeom prst="rect">
            <a:avLst/>
          </a:prstGeom>
          <a:noFill/>
        </p:spPr>
        <p:txBody>
          <a:bodyPr wrap="square" rtlCol="0">
            <a:spAutoFit/>
          </a:bodyPr>
          <a:lstStyle/>
          <a:p>
            <a:r>
              <a:rPr lang="de-DE" dirty="0" smtClean="0"/>
              <a:t>Über dieses Symbol im Hauptmenü kommt man zum Kontextmenü....</a:t>
            </a:r>
            <a:endParaRPr lang="de-DE" dirty="0"/>
          </a:p>
        </p:txBody>
      </p:sp>
    </p:spTree>
    <p:extLst>
      <p:ext uri="{BB962C8B-B14F-4D97-AF65-F5344CB8AC3E}">
        <p14:creationId xmlns:p14="http://schemas.microsoft.com/office/powerpoint/2010/main" val="11559785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6739467" y="1303866"/>
            <a:ext cx="3268133" cy="923330"/>
          </a:xfrm>
          <a:prstGeom prst="rect">
            <a:avLst/>
          </a:prstGeom>
          <a:noFill/>
        </p:spPr>
        <p:txBody>
          <a:bodyPr wrap="square" rtlCol="0">
            <a:spAutoFit/>
          </a:bodyPr>
          <a:lstStyle/>
          <a:p>
            <a:r>
              <a:rPr lang="de-DE" dirty="0" smtClean="0"/>
              <a:t>Hier kann man einen „Gefilterten Stapel erstellen“.....</a:t>
            </a:r>
            <a:endParaRPr lang="de-DE" dirty="0"/>
          </a:p>
        </p:txBody>
      </p:sp>
      <p:pic>
        <p:nvPicPr>
          <p:cNvPr id="2" name="Bild 1"/>
          <p:cNvPicPr>
            <a:picLocks noChangeAspect="1"/>
          </p:cNvPicPr>
          <p:nvPr/>
        </p:nvPicPr>
        <p:blipFill>
          <a:blip r:embed="rId2"/>
          <a:stretch>
            <a:fillRect/>
          </a:stretch>
        </p:blipFill>
        <p:spPr>
          <a:xfrm>
            <a:off x="572120" y="0"/>
            <a:ext cx="3871104" cy="6858000"/>
          </a:xfrm>
          <a:prstGeom prst="rect">
            <a:avLst/>
          </a:prstGeom>
        </p:spPr>
      </p:pic>
    </p:spTree>
    <p:extLst>
      <p:ext uri="{BB962C8B-B14F-4D97-AF65-F5344CB8AC3E}">
        <p14:creationId xmlns:p14="http://schemas.microsoft.com/office/powerpoint/2010/main" val="15812024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6739467" y="1303866"/>
            <a:ext cx="3268133" cy="923330"/>
          </a:xfrm>
          <a:prstGeom prst="rect">
            <a:avLst/>
          </a:prstGeom>
          <a:noFill/>
        </p:spPr>
        <p:txBody>
          <a:bodyPr wrap="square" rtlCol="0">
            <a:spAutoFit/>
          </a:bodyPr>
          <a:lstStyle/>
          <a:p>
            <a:r>
              <a:rPr lang="de-DE" dirty="0" smtClean="0"/>
              <a:t>.... den man beliebig benennen kann – hier einmal....</a:t>
            </a:r>
            <a:endParaRPr lang="de-DE" dirty="0"/>
          </a:p>
        </p:txBody>
      </p:sp>
      <p:pic>
        <p:nvPicPr>
          <p:cNvPr id="3" name="Bild 2"/>
          <p:cNvPicPr>
            <a:picLocks noChangeAspect="1"/>
          </p:cNvPicPr>
          <p:nvPr/>
        </p:nvPicPr>
        <p:blipFill>
          <a:blip r:embed="rId2"/>
          <a:stretch>
            <a:fillRect/>
          </a:stretch>
        </p:blipFill>
        <p:spPr>
          <a:xfrm>
            <a:off x="721473" y="0"/>
            <a:ext cx="3877200" cy="6858000"/>
          </a:xfrm>
          <a:prstGeom prst="rect">
            <a:avLst/>
          </a:prstGeom>
        </p:spPr>
      </p:pic>
    </p:spTree>
    <p:extLst>
      <p:ext uri="{BB962C8B-B14F-4D97-AF65-F5344CB8AC3E}">
        <p14:creationId xmlns:p14="http://schemas.microsoft.com/office/powerpoint/2010/main" val="7647510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6725612" y="526473"/>
            <a:ext cx="5466388" cy="4801314"/>
          </a:xfrm>
          <a:prstGeom prst="rect">
            <a:avLst/>
          </a:prstGeom>
          <a:noFill/>
        </p:spPr>
        <p:txBody>
          <a:bodyPr wrap="square" rtlCol="0">
            <a:spAutoFit/>
          </a:bodyPr>
          <a:lstStyle/>
          <a:p>
            <a:r>
              <a:rPr lang="de-DE" dirty="0" smtClean="0"/>
              <a:t>Weitergeleitet wird man auf die zugehörigen Optionen für den Stapel „Benutzerdefinierte Sitzung“.</a:t>
            </a:r>
          </a:p>
          <a:p>
            <a:endParaRPr lang="de-DE" dirty="0"/>
          </a:p>
          <a:p>
            <a:r>
              <a:rPr lang="de-DE" dirty="0" smtClean="0"/>
              <a:t>Hier gebt ihr nun unter Suchen ein:</a:t>
            </a:r>
          </a:p>
          <a:p>
            <a:endParaRPr lang="de-DE" dirty="0"/>
          </a:p>
          <a:p>
            <a:r>
              <a:rPr lang="de-DE" dirty="0" err="1" smtClean="0"/>
              <a:t>deck:“prima</a:t>
            </a:r>
            <a:r>
              <a:rPr lang="de-DE" dirty="0" smtClean="0"/>
              <a:t>“::“Lektion 22“</a:t>
            </a:r>
          </a:p>
          <a:p>
            <a:endParaRPr lang="de-DE" dirty="0"/>
          </a:p>
          <a:p>
            <a:r>
              <a:rPr lang="de-DE" dirty="0" smtClean="0"/>
              <a:t>um aus dem übergeordneten „prima“-Stapel (englisch: deck) den Stapel Lektion 22 in die „</a:t>
            </a:r>
            <a:r>
              <a:rPr lang="de-DE" dirty="0" err="1" smtClean="0"/>
              <a:t>Benutzerdefierte</a:t>
            </a:r>
            <a:r>
              <a:rPr lang="de-DE" dirty="0" smtClean="0"/>
              <a:t> Sitzung“ auszulagern.</a:t>
            </a:r>
          </a:p>
          <a:p>
            <a:endParaRPr lang="de-DE" dirty="0"/>
          </a:p>
          <a:p>
            <a:r>
              <a:rPr lang="de-DE" dirty="0" smtClean="0"/>
              <a:t>Man kann auch alle </a:t>
            </a:r>
            <a:r>
              <a:rPr lang="de-DE" dirty="0" err="1" smtClean="0"/>
              <a:t>decks</a:t>
            </a:r>
            <a:r>
              <a:rPr lang="de-DE" dirty="0" smtClean="0"/>
              <a:t> aus dem prima Stapel verwenden mit dem Eintrag</a:t>
            </a:r>
          </a:p>
          <a:p>
            <a:endParaRPr lang="de-DE" dirty="0"/>
          </a:p>
          <a:p>
            <a:r>
              <a:rPr lang="de-DE" dirty="0" err="1"/>
              <a:t>deck:“</a:t>
            </a:r>
            <a:r>
              <a:rPr lang="de-DE" dirty="0" err="1" smtClean="0"/>
              <a:t>prima</a:t>
            </a:r>
            <a:r>
              <a:rPr lang="de-DE" dirty="0" smtClean="0"/>
              <a:t>“::all</a:t>
            </a:r>
            <a:endParaRPr lang="de-DE" dirty="0"/>
          </a:p>
          <a:p>
            <a:endParaRPr lang="de-DE" dirty="0"/>
          </a:p>
        </p:txBody>
      </p:sp>
      <p:pic>
        <p:nvPicPr>
          <p:cNvPr id="4" name="Bild 3"/>
          <p:cNvPicPr>
            <a:picLocks noChangeAspect="1"/>
          </p:cNvPicPr>
          <p:nvPr/>
        </p:nvPicPr>
        <p:blipFill>
          <a:blip r:embed="rId2"/>
          <a:stretch>
            <a:fillRect/>
          </a:stretch>
        </p:blipFill>
        <p:spPr>
          <a:xfrm>
            <a:off x="674407" y="0"/>
            <a:ext cx="3943621" cy="6858000"/>
          </a:xfrm>
          <a:prstGeom prst="rect">
            <a:avLst/>
          </a:prstGeom>
        </p:spPr>
      </p:pic>
      <p:cxnSp>
        <p:nvCxnSpPr>
          <p:cNvPr id="6" name="Gerade Verbindung mit Pfeil 5"/>
          <p:cNvCxnSpPr/>
          <p:nvPr/>
        </p:nvCxnSpPr>
        <p:spPr>
          <a:xfrm flipH="1" flipV="1">
            <a:off x="1911927" y="1842654"/>
            <a:ext cx="4488873" cy="1898073"/>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6273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6725612" y="1331575"/>
            <a:ext cx="3268133" cy="923330"/>
          </a:xfrm>
          <a:prstGeom prst="rect">
            <a:avLst/>
          </a:prstGeom>
          <a:noFill/>
        </p:spPr>
        <p:txBody>
          <a:bodyPr wrap="square" rtlCol="0">
            <a:spAutoFit/>
          </a:bodyPr>
          <a:lstStyle/>
          <a:p>
            <a:r>
              <a:rPr lang="de-DE" dirty="0" smtClean="0"/>
              <a:t>Und tippt dann auf „zurück“ – dann erscheint folgendes Bild</a:t>
            </a:r>
            <a:endParaRPr lang="de-DE" dirty="0"/>
          </a:p>
        </p:txBody>
      </p:sp>
      <p:pic>
        <p:nvPicPr>
          <p:cNvPr id="4" name="Bild 3"/>
          <p:cNvPicPr>
            <a:picLocks noChangeAspect="1"/>
          </p:cNvPicPr>
          <p:nvPr/>
        </p:nvPicPr>
        <p:blipFill>
          <a:blip r:embed="rId2"/>
          <a:stretch>
            <a:fillRect/>
          </a:stretch>
        </p:blipFill>
        <p:spPr>
          <a:xfrm>
            <a:off x="674407" y="0"/>
            <a:ext cx="3943621" cy="6858000"/>
          </a:xfrm>
          <a:prstGeom prst="rect">
            <a:avLst/>
          </a:prstGeom>
        </p:spPr>
      </p:pic>
      <p:cxnSp>
        <p:nvCxnSpPr>
          <p:cNvPr id="5" name="Gerade Verbindung mit Pfeil 4"/>
          <p:cNvCxnSpPr/>
          <p:nvPr/>
        </p:nvCxnSpPr>
        <p:spPr>
          <a:xfrm flipH="1">
            <a:off x="1898073" y="1801091"/>
            <a:ext cx="4641272" cy="4502727"/>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850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6725612" y="1331575"/>
            <a:ext cx="3268133" cy="646331"/>
          </a:xfrm>
          <a:prstGeom prst="rect">
            <a:avLst/>
          </a:prstGeom>
          <a:noFill/>
        </p:spPr>
        <p:txBody>
          <a:bodyPr wrap="square" rtlCol="0">
            <a:spAutoFit/>
          </a:bodyPr>
          <a:lstStyle/>
          <a:p>
            <a:r>
              <a:rPr lang="de-DE" dirty="0" smtClean="0"/>
              <a:t>Dann kann es mit dem Lernen schon losgehen...</a:t>
            </a:r>
            <a:endParaRPr lang="de-DE" dirty="0"/>
          </a:p>
        </p:txBody>
      </p:sp>
      <p:pic>
        <p:nvPicPr>
          <p:cNvPr id="2" name="Bild 1"/>
          <p:cNvPicPr>
            <a:picLocks noChangeAspect="1"/>
          </p:cNvPicPr>
          <p:nvPr/>
        </p:nvPicPr>
        <p:blipFill>
          <a:blip r:embed="rId2"/>
          <a:stretch>
            <a:fillRect/>
          </a:stretch>
        </p:blipFill>
        <p:spPr>
          <a:xfrm>
            <a:off x="1125567" y="0"/>
            <a:ext cx="3900284" cy="6858000"/>
          </a:xfrm>
          <a:prstGeom prst="rect">
            <a:avLst/>
          </a:prstGeom>
        </p:spPr>
      </p:pic>
      <p:cxnSp>
        <p:nvCxnSpPr>
          <p:cNvPr id="5" name="Gerade Verbindung mit Pfeil 4"/>
          <p:cNvCxnSpPr/>
          <p:nvPr/>
        </p:nvCxnSpPr>
        <p:spPr>
          <a:xfrm flipH="1">
            <a:off x="3422073" y="1801091"/>
            <a:ext cx="3117272" cy="3394364"/>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860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Antwortmöglichkeiten</a:t>
            </a:r>
            <a:endParaRPr lang="de-DE" dirty="0"/>
          </a:p>
        </p:txBody>
      </p:sp>
      <p:sp>
        <p:nvSpPr>
          <p:cNvPr id="3" name="Inhaltsplatzhalter 2"/>
          <p:cNvSpPr>
            <a:spLocks noGrp="1"/>
          </p:cNvSpPr>
          <p:nvPr>
            <p:ph idx="1"/>
          </p:nvPr>
        </p:nvSpPr>
        <p:spPr>
          <a:xfrm>
            <a:off x="684212" y="685800"/>
            <a:ext cx="7132053" cy="3615267"/>
          </a:xfrm>
        </p:spPr>
        <p:txBody>
          <a:bodyPr/>
          <a:lstStyle/>
          <a:p>
            <a:r>
              <a:rPr lang="de-DE" dirty="0" smtClean="0"/>
              <a:t>Hier könnt Ihr noch erkennen, das die Antwort „</a:t>
            </a:r>
            <a:r>
              <a:rPr lang="de-DE" dirty="0" smtClean="0">
                <a:solidFill>
                  <a:srgbClr val="FF0000"/>
                </a:solidFill>
              </a:rPr>
              <a:t>nochmal</a:t>
            </a:r>
            <a:r>
              <a:rPr lang="de-DE" dirty="0" smtClean="0"/>
              <a:t>“ bedeutet, dass die Karte in zehn Minuten wieder gezeigt wird. „</a:t>
            </a:r>
            <a:r>
              <a:rPr lang="de-DE" dirty="0" smtClean="0">
                <a:solidFill>
                  <a:schemeClr val="tx1">
                    <a:lumMod val="50000"/>
                  </a:schemeClr>
                </a:solidFill>
              </a:rPr>
              <a:t>Schwer</a:t>
            </a:r>
            <a:r>
              <a:rPr lang="de-DE" dirty="0" smtClean="0"/>
              <a:t>“ wird in acht Tagen wiederholt, „</a:t>
            </a:r>
            <a:r>
              <a:rPr lang="de-DE" dirty="0" smtClean="0">
                <a:solidFill>
                  <a:srgbClr val="00B050"/>
                </a:solidFill>
              </a:rPr>
              <a:t>gut</a:t>
            </a:r>
            <a:r>
              <a:rPr lang="de-DE" dirty="0" smtClean="0"/>
              <a:t>“ in 23 Tagen und „</a:t>
            </a:r>
            <a:r>
              <a:rPr lang="de-DE" dirty="0" smtClean="0">
                <a:solidFill>
                  <a:schemeClr val="bg2"/>
                </a:solidFill>
              </a:rPr>
              <a:t>einfach</a:t>
            </a:r>
            <a:r>
              <a:rPr lang="de-DE" dirty="0" smtClean="0"/>
              <a:t>“ erst in 1,6 Monaten. Es wird also von kurz- bis langfristig wiederholt.</a:t>
            </a:r>
            <a:endParaRPr lang="de-DE" dirty="0"/>
          </a:p>
        </p:txBody>
      </p:sp>
      <p:pic>
        <p:nvPicPr>
          <p:cNvPr id="4" name="Bild 3"/>
          <p:cNvPicPr>
            <a:picLocks noChangeAspect="1"/>
          </p:cNvPicPr>
          <p:nvPr/>
        </p:nvPicPr>
        <p:blipFill>
          <a:blip r:embed="rId2"/>
          <a:stretch>
            <a:fillRect/>
          </a:stretch>
        </p:blipFill>
        <p:spPr>
          <a:xfrm>
            <a:off x="7816265" y="0"/>
            <a:ext cx="3957797" cy="6858000"/>
          </a:xfrm>
          <a:prstGeom prst="rect">
            <a:avLst/>
          </a:prstGeom>
        </p:spPr>
      </p:pic>
    </p:spTree>
    <p:extLst>
      <p:ext uri="{BB962C8B-B14F-4D97-AF65-F5344CB8AC3E}">
        <p14:creationId xmlns:p14="http://schemas.microsoft.com/office/powerpoint/2010/main" val="13025115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AnkiWEB</a:t>
            </a:r>
            <a:endParaRPr lang="de-DE" dirty="0"/>
          </a:p>
        </p:txBody>
      </p:sp>
      <p:sp>
        <p:nvSpPr>
          <p:cNvPr id="3" name="Inhaltsplatzhalter 2"/>
          <p:cNvSpPr>
            <a:spLocks noGrp="1"/>
          </p:cNvSpPr>
          <p:nvPr>
            <p:ph idx="1"/>
          </p:nvPr>
        </p:nvSpPr>
        <p:spPr>
          <a:xfrm>
            <a:off x="684212" y="685800"/>
            <a:ext cx="6973887" cy="361526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sz="3600" dirty="0"/>
          </a:p>
        </p:txBody>
      </p:sp>
      <p:pic>
        <p:nvPicPr>
          <p:cNvPr id="6" name="Bild 5"/>
          <p:cNvPicPr>
            <a:picLocks noChangeAspect="1"/>
          </p:cNvPicPr>
          <p:nvPr/>
        </p:nvPicPr>
        <p:blipFill>
          <a:blip r:embed="rId2"/>
          <a:stretch>
            <a:fillRect/>
          </a:stretch>
        </p:blipFill>
        <p:spPr>
          <a:xfrm>
            <a:off x="8621184" y="1380067"/>
            <a:ext cx="2197100" cy="2921000"/>
          </a:xfrm>
          <a:prstGeom prst="rect">
            <a:avLst/>
          </a:prstGeom>
        </p:spPr>
      </p:pic>
    </p:spTree>
    <p:extLst>
      <p:ext uri="{BB962C8B-B14F-4D97-AF65-F5344CB8AC3E}">
        <p14:creationId xmlns:p14="http://schemas.microsoft.com/office/powerpoint/2010/main" val="7815195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AnkiWEB</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0255" y="1626127"/>
            <a:ext cx="5971745" cy="3614738"/>
          </a:xfrm>
        </p:spPr>
      </p:pic>
      <p:sp>
        <p:nvSpPr>
          <p:cNvPr id="5" name="Textfeld 4"/>
          <p:cNvSpPr txBox="1"/>
          <p:nvPr/>
        </p:nvSpPr>
        <p:spPr>
          <a:xfrm>
            <a:off x="1306287" y="1567543"/>
            <a:ext cx="4758612" cy="1754326"/>
          </a:xfrm>
          <a:prstGeom prst="rect">
            <a:avLst/>
          </a:prstGeom>
          <a:noFill/>
        </p:spPr>
        <p:txBody>
          <a:bodyPr wrap="square" rtlCol="0">
            <a:spAutoFit/>
          </a:bodyPr>
          <a:lstStyle/>
          <a:p>
            <a:r>
              <a:rPr lang="de-DE" dirty="0" smtClean="0"/>
              <a:t>Unter </a:t>
            </a:r>
            <a:r>
              <a:rPr lang="de-DE" dirty="0" smtClean="0">
                <a:hlinkClick r:id="rId3"/>
              </a:rPr>
              <a:t>www.ankiweb.net</a:t>
            </a:r>
            <a:r>
              <a:rPr lang="de-DE" dirty="0" smtClean="0"/>
              <a:t> kann man sich für eine leichtere Handhabung der Synchronisierung von Daten auf PC und Smartphone kostenlos registrieren.</a:t>
            </a:r>
          </a:p>
          <a:p>
            <a:endParaRPr lang="de-DE" dirty="0"/>
          </a:p>
          <a:p>
            <a:r>
              <a:rPr lang="de-DE" dirty="0" smtClean="0"/>
              <a:t>Hierzu klickt man auf „</a:t>
            </a:r>
            <a:r>
              <a:rPr lang="de-DE" dirty="0" err="1" smtClean="0"/>
              <a:t>Sign</a:t>
            </a:r>
            <a:r>
              <a:rPr lang="de-DE" dirty="0" smtClean="0"/>
              <a:t> </a:t>
            </a:r>
            <a:r>
              <a:rPr lang="de-DE" dirty="0" err="1" smtClean="0"/>
              <a:t>up</a:t>
            </a:r>
            <a:r>
              <a:rPr lang="de-DE" dirty="0" smtClean="0"/>
              <a:t>“</a:t>
            </a:r>
            <a:r>
              <a:rPr lang="mr-IN" dirty="0" smtClean="0"/>
              <a:t>…</a:t>
            </a:r>
            <a:endParaRPr lang="de-DE" dirty="0" smtClean="0"/>
          </a:p>
        </p:txBody>
      </p:sp>
      <p:cxnSp>
        <p:nvCxnSpPr>
          <p:cNvPr id="7" name="Gerade Verbindung mit Pfeil 6"/>
          <p:cNvCxnSpPr/>
          <p:nvPr/>
        </p:nvCxnSpPr>
        <p:spPr>
          <a:xfrm flipV="1">
            <a:off x="4422710" y="2276669"/>
            <a:ext cx="7315200" cy="671804"/>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015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AnkiWEB</a:t>
            </a:r>
            <a:endParaRPr lang="de-DE" dirty="0"/>
          </a:p>
        </p:txBody>
      </p:sp>
      <p:sp>
        <p:nvSpPr>
          <p:cNvPr id="5" name="Textfeld 4"/>
          <p:cNvSpPr txBox="1"/>
          <p:nvPr/>
        </p:nvSpPr>
        <p:spPr>
          <a:xfrm>
            <a:off x="1306286" y="1567542"/>
            <a:ext cx="4217435" cy="1200329"/>
          </a:xfrm>
          <a:prstGeom prst="rect">
            <a:avLst/>
          </a:prstGeom>
          <a:noFill/>
        </p:spPr>
        <p:txBody>
          <a:bodyPr wrap="square" rtlCol="0">
            <a:spAutoFit/>
          </a:bodyPr>
          <a:lstStyle/>
          <a:p>
            <a:r>
              <a:rPr lang="mr-IN" dirty="0" smtClean="0"/>
              <a:t>…</a:t>
            </a:r>
            <a:r>
              <a:rPr lang="de-DE" dirty="0" smtClean="0"/>
              <a:t> und trägt seine Daten im darauf folgenden Formular ein, die man wiederum mit einem Klick auf „</a:t>
            </a:r>
            <a:r>
              <a:rPr lang="de-DE" dirty="0" err="1" smtClean="0"/>
              <a:t>Sign</a:t>
            </a:r>
            <a:r>
              <a:rPr lang="de-DE" dirty="0" smtClean="0"/>
              <a:t> </a:t>
            </a:r>
            <a:r>
              <a:rPr lang="de-DE" dirty="0" err="1" smtClean="0"/>
              <a:t>up</a:t>
            </a:r>
            <a:r>
              <a:rPr lang="de-DE" dirty="0" smtClean="0"/>
              <a:t>“ übermittelt.</a:t>
            </a:r>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2349" y="1376266"/>
            <a:ext cx="5971745" cy="3614738"/>
          </a:xfrm>
        </p:spPr>
      </p:pic>
      <p:cxnSp>
        <p:nvCxnSpPr>
          <p:cNvPr id="7" name="Gerade Verbindung mit Pfeil 6"/>
          <p:cNvCxnSpPr/>
          <p:nvPr/>
        </p:nvCxnSpPr>
        <p:spPr>
          <a:xfrm>
            <a:off x="4422710" y="2948473"/>
            <a:ext cx="2071396" cy="541176"/>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7724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AnkiWEB</a:t>
            </a:r>
            <a:endParaRPr lang="de-DE" dirty="0"/>
          </a:p>
        </p:txBody>
      </p:sp>
      <p:sp>
        <p:nvSpPr>
          <p:cNvPr id="5" name="Textfeld 4"/>
          <p:cNvSpPr txBox="1"/>
          <p:nvPr/>
        </p:nvSpPr>
        <p:spPr>
          <a:xfrm>
            <a:off x="1306286" y="1567542"/>
            <a:ext cx="4217435" cy="923330"/>
          </a:xfrm>
          <a:prstGeom prst="rect">
            <a:avLst/>
          </a:prstGeom>
          <a:noFill/>
        </p:spPr>
        <p:txBody>
          <a:bodyPr wrap="square" rtlCol="0">
            <a:spAutoFit/>
          </a:bodyPr>
          <a:lstStyle/>
          <a:p>
            <a:r>
              <a:rPr lang="de-DE" dirty="0" smtClean="0"/>
              <a:t>Mit diesem Konto kann man sich über einen Browser bei </a:t>
            </a:r>
            <a:r>
              <a:rPr lang="de-DE" dirty="0" err="1" smtClean="0"/>
              <a:t>AnkiWeb</a:t>
            </a:r>
            <a:r>
              <a:rPr lang="de-DE" dirty="0" smtClean="0"/>
              <a:t> anmelden </a:t>
            </a:r>
            <a:r>
              <a:rPr lang="mr-IN" dirty="0" smtClean="0"/>
              <a:t>…</a:t>
            </a:r>
            <a:endParaRPr lang="de-DE" dirty="0" smtClean="0"/>
          </a:p>
        </p:txBody>
      </p:sp>
      <p:cxnSp>
        <p:nvCxnSpPr>
          <p:cNvPr id="7" name="Gerade Verbindung mit Pfeil 6"/>
          <p:cNvCxnSpPr/>
          <p:nvPr/>
        </p:nvCxnSpPr>
        <p:spPr>
          <a:xfrm>
            <a:off x="4422710" y="2948473"/>
            <a:ext cx="2071396" cy="541176"/>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0255" y="1626127"/>
            <a:ext cx="5971745" cy="3614738"/>
          </a:xfrm>
        </p:spPr>
      </p:pic>
    </p:spTree>
    <p:extLst>
      <p:ext uri="{BB962C8B-B14F-4D97-AF65-F5344CB8AC3E}">
        <p14:creationId xmlns:p14="http://schemas.microsoft.com/office/powerpoint/2010/main" val="9952476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AnkiWEB</a:t>
            </a:r>
            <a:endParaRPr lang="de-DE" dirty="0"/>
          </a:p>
        </p:txBody>
      </p:sp>
      <p:sp>
        <p:nvSpPr>
          <p:cNvPr id="5" name="Textfeld 4"/>
          <p:cNvSpPr txBox="1"/>
          <p:nvPr/>
        </p:nvSpPr>
        <p:spPr>
          <a:xfrm>
            <a:off x="1306286" y="1567542"/>
            <a:ext cx="4217435" cy="1754326"/>
          </a:xfrm>
          <a:prstGeom prst="rect">
            <a:avLst/>
          </a:prstGeom>
          <a:noFill/>
        </p:spPr>
        <p:txBody>
          <a:bodyPr wrap="square" rtlCol="0">
            <a:spAutoFit/>
          </a:bodyPr>
          <a:lstStyle/>
          <a:p>
            <a:r>
              <a:rPr lang="mr-IN" dirty="0" smtClean="0"/>
              <a:t>…</a:t>
            </a:r>
            <a:r>
              <a:rPr lang="de-DE" dirty="0" smtClean="0"/>
              <a:t> und nachdem man in </a:t>
            </a:r>
            <a:r>
              <a:rPr lang="de-DE" dirty="0" err="1" smtClean="0"/>
              <a:t>Ankidroid</a:t>
            </a:r>
            <a:r>
              <a:rPr lang="de-DE" dirty="0"/>
              <a:t> </a:t>
            </a:r>
            <a:r>
              <a:rPr lang="de-DE" dirty="0" smtClean="0"/>
              <a:t>seine </a:t>
            </a:r>
            <a:r>
              <a:rPr lang="de-DE" dirty="0" err="1" smtClean="0"/>
              <a:t>Logindaten</a:t>
            </a:r>
            <a:r>
              <a:rPr lang="de-DE" dirty="0" smtClean="0"/>
              <a:t> eingegeben hat, kann man per schon oben erwähntem Klick/Tippen auf das Doppelpfeilsymbol die Daten synchronisieren. </a:t>
            </a:r>
          </a:p>
        </p:txBody>
      </p:sp>
      <p:pic>
        <p:nvPicPr>
          <p:cNvPr id="8" name="Bild 7"/>
          <p:cNvPicPr>
            <a:picLocks noChangeAspect="1"/>
          </p:cNvPicPr>
          <p:nvPr/>
        </p:nvPicPr>
        <p:blipFill>
          <a:blip r:embed="rId2"/>
          <a:stretch>
            <a:fillRect/>
          </a:stretch>
        </p:blipFill>
        <p:spPr>
          <a:xfrm>
            <a:off x="7259183" y="0"/>
            <a:ext cx="3918857" cy="6858000"/>
          </a:xfrm>
          <a:prstGeom prst="rect">
            <a:avLst/>
          </a:prstGeom>
        </p:spPr>
      </p:pic>
      <p:cxnSp>
        <p:nvCxnSpPr>
          <p:cNvPr id="9" name="Gerade Verbindung mit Pfeil 8"/>
          <p:cNvCxnSpPr/>
          <p:nvPr/>
        </p:nvCxnSpPr>
        <p:spPr>
          <a:xfrm flipV="1">
            <a:off x="5187820" y="933061"/>
            <a:ext cx="5038531" cy="1660849"/>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4448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AnkiWEB</a:t>
            </a:r>
            <a:endParaRPr lang="de-DE" dirty="0"/>
          </a:p>
        </p:txBody>
      </p:sp>
      <p:sp>
        <p:nvSpPr>
          <p:cNvPr id="5" name="Textfeld 4"/>
          <p:cNvSpPr txBox="1"/>
          <p:nvPr/>
        </p:nvSpPr>
        <p:spPr>
          <a:xfrm>
            <a:off x="1306286" y="1567542"/>
            <a:ext cx="4217435" cy="2031325"/>
          </a:xfrm>
          <a:prstGeom prst="rect">
            <a:avLst/>
          </a:prstGeom>
          <a:noFill/>
        </p:spPr>
        <p:txBody>
          <a:bodyPr wrap="square" rtlCol="0">
            <a:spAutoFit/>
          </a:bodyPr>
          <a:lstStyle/>
          <a:p>
            <a:r>
              <a:rPr lang="de-DE" dirty="0" smtClean="0"/>
              <a:t>Auf dem Smartphone in </a:t>
            </a:r>
            <a:r>
              <a:rPr lang="de-DE" dirty="0" err="1" smtClean="0"/>
              <a:t>AnkiDroid</a:t>
            </a:r>
            <a:r>
              <a:rPr lang="de-DE" dirty="0" smtClean="0"/>
              <a:t> geht man in das Hauptmenü des Programms, auf Einstellungen und </a:t>
            </a:r>
            <a:r>
              <a:rPr lang="de-DE" dirty="0" err="1" smtClean="0"/>
              <a:t>AnkiDroid</a:t>
            </a:r>
            <a:r>
              <a:rPr lang="de-DE" dirty="0" smtClean="0"/>
              <a:t> und gibt dort unter </a:t>
            </a:r>
            <a:r>
              <a:rPr lang="de-DE" dirty="0" err="1" smtClean="0"/>
              <a:t>AnkiWeb</a:t>
            </a:r>
            <a:r>
              <a:rPr lang="de-DE" dirty="0" smtClean="0"/>
              <a:t>-Konto</a:t>
            </a:r>
          </a:p>
          <a:p>
            <a:endParaRPr lang="de-DE" dirty="0"/>
          </a:p>
          <a:p>
            <a:r>
              <a:rPr lang="de-DE" dirty="0" smtClean="0"/>
              <a:t>seine Daten ein</a:t>
            </a:r>
            <a:r>
              <a:rPr lang="mr-IN" dirty="0" smtClean="0"/>
              <a:t>…</a:t>
            </a:r>
            <a:endParaRPr lang="de-DE" dirty="0" smtClean="0"/>
          </a:p>
        </p:txBody>
      </p:sp>
      <p:pic>
        <p:nvPicPr>
          <p:cNvPr id="3" name="Bild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767" y="0"/>
            <a:ext cx="3857625" cy="6858000"/>
          </a:xfrm>
          <a:prstGeom prst="rect">
            <a:avLst/>
          </a:prstGeom>
        </p:spPr>
      </p:pic>
      <p:cxnSp>
        <p:nvCxnSpPr>
          <p:cNvPr id="9" name="Gerade Verbindung mit Pfeil 8"/>
          <p:cNvCxnSpPr/>
          <p:nvPr/>
        </p:nvCxnSpPr>
        <p:spPr>
          <a:xfrm flipV="1">
            <a:off x="3752979" y="1475781"/>
            <a:ext cx="5038531" cy="1660849"/>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332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AnkiWEB</a:t>
            </a:r>
            <a:endParaRPr lang="de-DE" dirty="0"/>
          </a:p>
        </p:txBody>
      </p:sp>
      <p:sp>
        <p:nvSpPr>
          <p:cNvPr id="5" name="Textfeld 4"/>
          <p:cNvSpPr txBox="1"/>
          <p:nvPr/>
        </p:nvSpPr>
        <p:spPr>
          <a:xfrm>
            <a:off x="1306286" y="1567542"/>
            <a:ext cx="4217435" cy="646331"/>
          </a:xfrm>
          <a:prstGeom prst="rect">
            <a:avLst/>
          </a:prstGeom>
          <a:noFill/>
        </p:spPr>
        <p:txBody>
          <a:bodyPr wrap="square" rtlCol="0">
            <a:spAutoFit/>
          </a:bodyPr>
          <a:lstStyle/>
          <a:p>
            <a:r>
              <a:rPr lang="de-DE" dirty="0" smtClean="0"/>
              <a:t>Und geht dann zurück auf den Startbildschirm</a:t>
            </a:r>
            <a:r>
              <a:rPr lang="mr-IN" dirty="0" smtClean="0"/>
              <a:t>…</a:t>
            </a:r>
            <a:endParaRPr lang="de-DE" dirty="0" smtClean="0"/>
          </a:p>
        </p:txBody>
      </p:sp>
      <p:pic>
        <p:nvPicPr>
          <p:cNvPr id="4" name="Bi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881" y="0"/>
            <a:ext cx="3857625" cy="6858000"/>
          </a:xfrm>
          <a:prstGeom prst="rect">
            <a:avLst/>
          </a:prstGeom>
        </p:spPr>
      </p:pic>
      <p:cxnSp>
        <p:nvCxnSpPr>
          <p:cNvPr id="9" name="Gerade Verbindung mit Pfeil 8"/>
          <p:cNvCxnSpPr/>
          <p:nvPr/>
        </p:nvCxnSpPr>
        <p:spPr>
          <a:xfrm flipV="1">
            <a:off x="4951412" y="578499"/>
            <a:ext cx="2438433" cy="1312208"/>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538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Zweite Karte</a:t>
            </a:r>
            <a:endParaRPr lang="de-DE" dirty="0"/>
          </a:p>
        </p:txBody>
      </p:sp>
      <p:sp>
        <p:nvSpPr>
          <p:cNvPr id="3" name="Inhaltsplatzhalter 2"/>
          <p:cNvSpPr>
            <a:spLocks noGrp="1"/>
          </p:cNvSpPr>
          <p:nvPr>
            <p:ph idx="1"/>
          </p:nvPr>
        </p:nvSpPr>
        <p:spPr>
          <a:xfrm>
            <a:off x="684212" y="685800"/>
            <a:ext cx="6908079" cy="3615267"/>
          </a:xfrm>
        </p:spPr>
        <p:txBody>
          <a:bodyPr/>
          <a:lstStyle/>
          <a:p>
            <a:r>
              <a:rPr lang="de-DE" dirty="0" smtClean="0"/>
              <a:t>Bei der zweiten Karte sieht man, dass im Zähler links über dem Kartenbereich bereits die erste Karte von den ursprünglich 100 Karten abgezogen worden ist.</a:t>
            </a:r>
            <a:endParaRPr lang="de-DE" dirty="0"/>
          </a:p>
        </p:txBody>
      </p:sp>
      <p:pic>
        <p:nvPicPr>
          <p:cNvPr id="4" name="Bild 3"/>
          <p:cNvPicPr>
            <a:picLocks noChangeAspect="1"/>
          </p:cNvPicPr>
          <p:nvPr/>
        </p:nvPicPr>
        <p:blipFill>
          <a:blip r:embed="rId2"/>
          <a:stretch>
            <a:fillRect/>
          </a:stretch>
        </p:blipFill>
        <p:spPr>
          <a:xfrm>
            <a:off x="7744954" y="0"/>
            <a:ext cx="3906456" cy="6858000"/>
          </a:xfrm>
          <a:prstGeom prst="rect">
            <a:avLst/>
          </a:prstGeom>
        </p:spPr>
      </p:pic>
    </p:spTree>
    <p:extLst>
      <p:ext uri="{BB962C8B-B14F-4D97-AF65-F5344CB8AC3E}">
        <p14:creationId xmlns:p14="http://schemas.microsoft.com/office/powerpoint/2010/main" val="623971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4487332"/>
            <a:ext cx="6935788" cy="1507067"/>
          </a:xfrm>
        </p:spPr>
        <p:txBody>
          <a:bodyPr/>
          <a:lstStyle/>
          <a:p>
            <a:r>
              <a:rPr lang="de-DE" smtClean="0"/>
              <a:t>Schnell Wiederholen</a:t>
            </a:r>
            <a:endParaRPr lang="de-DE" dirty="0"/>
          </a:p>
        </p:txBody>
      </p:sp>
      <p:sp>
        <p:nvSpPr>
          <p:cNvPr id="3" name="Inhaltsplatzhalter 2"/>
          <p:cNvSpPr>
            <a:spLocks noGrp="1"/>
          </p:cNvSpPr>
          <p:nvPr>
            <p:ph idx="1"/>
          </p:nvPr>
        </p:nvSpPr>
        <p:spPr>
          <a:xfrm>
            <a:off x="684212" y="685800"/>
            <a:ext cx="6838806" cy="3615267"/>
          </a:xfrm>
        </p:spPr>
        <p:txBody>
          <a:bodyPr/>
          <a:lstStyle/>
          <a:p>
            <a:r>
              <a:rPr lang="de-DE" dirty="0" smtClean="0"/>
              <a:t>Hätte man „</a:t>
            </a:r>
            <a:r>
              <a:rPr lang="de-DE" dirty="0" smtClean="0">
                <a:solidFill>
                  <a:srgbClr val="FF0000"/>
                </a:solidFill>
              </a:rPr>
              <a:t>nochmal</a:t>
            </a:r>
            <a:r>
              <a:rPr lang="de-DE" dirty="0" smtClean="0"/>
              <a:t>“ gewählt bei der ersten Karte, dann bekäme man dieses Bild:</a:t>
            </a:r>
          </a:p>
          <a:p>
            <a:r>
              <a:rPr lang="de-DE" dirty="0" smtClean="0"/>
              <a:t>Hier sieht man, dass die mit „</a:t>
            </a:r>
            <a:r>
              <a:rPr lang="de-DE" dirty="0" smtClean="0">
                <a:solidFill>
                  <a:srgbClr val="FF0000"/>
                </a:solidFill>
              </a:rPr>
              <a:t>nochmal</a:t>
            </a:r>
            <a:r>
              <a:rPr lang="de-DE" dirty="0" smtClean="0"/>
              <a:t>“ bestätigte Antwort als </a:t>
            </a:r>
            <a:r>
              <a:rPr lang="de-DE" dirty="0" smtClean="0">
                <a:solidFill>
                  <a:srgbClr val="FF0000"/>
                </a:solidFill>
              </a:rPr>
              <a:t>1 rote </a:t>
            </a:r>
            <a:r>
              <a:rPr lang="de-DE" dirty="0" smtClean="0">
                <a:solidFill>
                  <a:schemeClr val="bg1"/>
                </a:solidFill>
              </a:rPr>
              <a:t>Zahl erscheint, die schnell zu wiederholen ist.</a:t>
            </a:r>
          </a:p>
          <a:p>
            <a:endParaRPr lang="de-DE" dirty="0" smtClean="0"/>
          </a:p>
        </p:txBody>
      </p:sp>
      <p:pic>
        <p:nvPicPr>
          <p:cNvPr id="5" name="Bild 4"/>
          <p:cNvPicPr>
            <a:picLocks noChangeAspect="1"/>
          </p:cNvPicPr>
          <p:nvPr/>
        </p:nvPicPr>
        <p:blipFill>
          <a:blip r:embed="rId2"/>
          <a:stretch>
            <a:fillRect/>
          </a:stretch>
        </p:blipFill>
        <p:spPr>
          <a:xfrm>
            <a:off x="7913547" y="0"/>
            <a:ext cx="3901778" cy="6858000"/>
          </a:xfrm>
          <a:prstGeom prst="rect">
            <a:avLst/>
          </a:prstGeom>
        </p:spPr>
      </p:pic>
    </p:spTree>
    <p:extLst>
      <p:ext uri="{BB962C8B-B14F-4D97-AF65-F5344CB8AC3E}">
        <p14:creationId xmlns:p14="http://schemas.microsoft.com/office/powerpoint/2010/main" val="1994490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Bedienelemente</a:t>
            </a:r>
            <a:endParaRPr lang="de-DE" dirty="0"/>
          </a:p>
        </p:txBody>
      </p:sp>
      <p:sp>
        <p:nvSpPr>
          <p:cNvPr id="3" name="Inhaltsplatzhalter 2"/>
          <p:cNvSpPr>
            <a:spLocks noGrp="1"/>
          </p:cNvSpPr>
          <p:nvPr>
            <p:ph idx="1"/>
          </p:nvPr>
        </p:nvSpPr>
        <p:spPr>
          <a:xfrm>
            <a:off x="684212" y="685800"/>
            <a:ext cx="6824952" cy="3615267"/>
          </a:xfrm>
        </p:spPr>
        <p:txBody>
          <a:bodyPr/>
          <a:lstStyle/>
          <a:p>
            <a:r>
              <a:rPr lang="de-DE" dirty="0" smtClean="0"/>
              <a:t>Nun sind einige Karten beantwortet, dazwischen, so erkennt man, wurden offensichtlich auch von den 20 neuen Karten bereits einige gezeigt – man erkennt das an der 9 links oben über der Karte.</a:t>
            </a:r>
          </a:p>
          <a:p>
            <a:r>
              <a:rPr lang="de-DE" dirty="0" smtClean="0"/>
              <a:t>Der Pfeil im hellblauen oberen Bildschirmbereich ist der „</a:t>
            </a:r>
            <a:r>
              <a:rPr lang="de-DE" dirty="0" err="1" smtClean="0"/>
              <a:t>Undo</a:t>
            </a:r>
            <a:r>
              <a:rPr lang="de-DE" dirty="0" smtClean="0"/>
              <a:t>“-Button, mit dem ihr die letzte Aktion rückgängig machen könnt.</a:t>
            </a:r>
            <a:endParaRPr lang="de-DE" dirty="0"/>
          </a:p>
        </p:txBody>
      </p:sp>
      <p:pic>
        <p:nvPicPr>
          <p:cNvPr id="4" name="Bild 3"/>
          <p:cNvPicPr>
            <a:picLocks noChangeAspect="1"/>
          </p:cNvPicPr>
          <p:nvPr/>
        </p:nvPicPr>
        <p:blipFill>
          <a:blip r:embed="rId2"/>
          <a:stretch>
            <a:fillRect/>
          </a:stretch>
        </p:blipFill>
        <p:spPr>
          <a:xfrm>
            <a:off x="7623328" y="0"/>
            <a:ext cx="3983454" cy="6858000"/>
          </a:xfrm>
          <a:prstGeom prst="rect">
            <a:avLst/>
          </a:prstGeom>
        </p:spPr>
      </p:pic>
      <p:cxnSp>
        <p:nvCxnSpPr>
          <p:cNvPr id="6" name="Gerade Verbindung mit Pfeil 5"/>
          <p:cNvCxnSpPr/>
          <p:nvPr/>
        </p:nvCxnSpPr>
        <p:spPr>
          <a:xfrm flipV="1">
            <a:off x="7315196" y="1011382"/>
            <a:ext cx="2880000" cy="2202873"/>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124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Bedienelemente</a:t>
            </a:r>
            <a:endParaRPr lang="de-DE" dirty="0"/>
          </a:p>
        </p:txBody>
      </p:sp>
      <p:sp>
        <p:nvSpPr>
          <p:cNvPr id="3" name="Inhaltsplatzhalter 2"/>
          <p:cNvSpPr>
            <a:spLocks noGrp="1"/>
          </p:cNvSpPr>
          <p:nvPr>
            <p:ph idx="1"/>
          </p:nvPr>
        </p:nvSpPr>
        <p:spPr>
          <a:xfrm>
            <a:off x="684212" y="685800"/>
            <a:ext cx="6824952" cy="3615267"/>
          </a:xfrm>
        </p:spPr>
        <p:txBody>
          <a:bodyPr/>
          <a:lstStyle/>
          <a:p>
            <a:r>
              <a:rPr lang="de-DE" dirty="0" smtClean="0"/>
              <a:t>Der Stern lässt Euch die aktuelle Karte markieren, um sie eventuell später leichter zu finden, insbesondere, wenn ihr die Vokabeln alphabetisch anzeigen lasst.</a:t>
            </a:r>
            <a:endParaRPr lang="de-DE" dirty="0"/>
          </a:p>
        </p:txBody>
      </p:sp>
      <p:pic>
        <p:nvPicPr>
          <p:cNvPr id="4" name="Bild 3"/>
          <p:cNvPicPr>
            <a:picLocks noChangeAspect="1"/>
          </p:cNvPicPr>
          <p:nvPr/>
        </p:nvPicPr>
        <p:blipFill>
          <a:blip r:embed="rId2"/>
          <a:stretch>
            <a:fillRect/>
          </a:stretch>
        </p:blipFill>
        <p:spPr>
          <a:xfrm>
            <a:off x="7623328" y="0"/>
            <a:ext cx="3983454" cy="6858000"/>
          </a:xfrm>
          <a:prstGeom prst="rect">
            <a:avLst/>
          </a:prstGeom>
        </p:spPr>
      </p:pic>
      <p:cxnSp>
        <p:nvCxnSpPr>
          <p:cNvPr id="6" name="Gerade Verbindung mit Pfeil 5"/>
          <p:cNvCxnSpPr/>
          <p:nvPr/>
        </p:nvCxnSpPr>
        <p:spPr>
          <a:xfrm flipV="1">
            <a:off x="7924796" y="926716"/>
            <a:ext cx="2880000" cy="2202873"/>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179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Segment">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Segment</Template>
  <TotalTime>0</TotalTime>
  <Words>1647</Words>
  <Application>Microsoft Macintosh PowerPoint</Application>
  <PresentationFormat>Breitbild</PresentationFormat>
  <Paragraphs>177</Paragraphs>
  <Slides>56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56</vt:i4>
      </vt:variant>
    </vt:vector>
  </HeadingPairs>
  <TitlesOfParts>
    <vt:vector size="61" baseType="lpstr">
      <vt:lpstr>Calibri</vt:lpstr>
      <vt:lpstr>Century Gothic</vt:lpstr>
      <vt:lpstr>Mangal</vt:lpstr>
      <vt:lpstr>Wingdings 3</vt:lpstr>
      <vt:lpstr>Segment</vt:lpstr>
      <vt:lpstr>AnkiDroid</vt:lpstr>
      <vt:lpstr>Der Startbildschirm</vt:lpstr>
      <vt:lpstr>Die erste Karte</vt:lpstr>
      <vt:lpstr>Die Antwortmöglichkeiten</vt:lpstr>
      <vt:lpstr>Die Antwortmöglichkeiten</vt:lpstr>
      <vt:lpstr>Die Zweite Karte</vt:lpstr>
      <vt:lpstr>Schnell Wiederholen</vt:lpstr>
      <vt:lpstr>Die Bedienelemente</vt:lpstr>
      <vt:lpstr>Die Bedienelemente</vt:lpstr>
      <vt:lpstr>Die Bedienelemente</vt:lpstr>
      <vt:lpstr>Die Bedienelemente</vt:lpstr>
      <vt:lpstr>Die Bedienelemente</vt:lpstr>
      <vt:lpstr>Die Bedienelemente</vt:lpstr>
      <vt:lpstr>Die Statistik</vt:lpstr>
      <vt:lpstr>Die Statistik</vt:lpstr>
      <vt:lpstr>Die Statistik</vt:lpstr>
      <vt:lpstr>Die Statistik</vt:lpstr>
      <vt:lpstr>Die Statistik</vt:lpstr>
      <vt:lpstr>Die Bedienelemente</vt:lpstr>
      <vt:lpstr>Die Bedienelemente</vt:lpstr>
      <vt:lpstr>Die Bedienelemente</vt:lpstr>
      <vt:lpstr>Die Einstellungen</vt:lpstr>
      <vt:lpstr>Benutzerdefinierte Sitzung</vt:lpstr>
      <vt:lpstr>Benutzerdefinierte Sitzung</vt:lpstr>
      <vt:lpstr>Benutzerdefinierte Sitzung</vt:lpstr>
      <vt:lpstr>Benutzerdefinierte Sitzung</vt:lpstr>
      <vt:lpstr>Benutzerdefinierte Sitzung</vt:lpstr>
      <vt:lpstr>Die FEINEinstellungen</vt:lpstr>
      <vt:lpstr>Die FEINEinstellungen</vt:lpstr>
      <vt:lpstr>Die FEINEinstellungen</vt:lpstr>
      <vt:lpstr>Die FEINEinstellungen</vt:lpstr>
      <vt:lpstr>Die FEINEinstellungen</vt:lpstr>
      <vt:lpstr>Die FEINEinstellungen</vt:lpstr>
      <vt:lpstr>Die FEINEinstellungen</vt:lpstr>
      <vt:lpstr>Ersteindruck</vt:lpstr>
      <vt:lpstr>Anki – ohne DROID</vt:lpstr>
      <vt:lpstr>Anki – ohne DROID</vt:lpstr>
      <vt:lpstr>Anki für OSX</vt:lpstr>
      <vt:lpstr>PowerPoint-Präsentation</vt:lpstr>
      <vt:lpstr>PowerPoint-Präsentation</vt:lpstr>
      <vt:lpstr>PowerPoint-Präsentation</vt:lpstr>
      <vt:lpstr> Anlegen einer benutzerdefinierten Sitzung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AnkiWEB</vt:lpstr>
      <vt:lpstr>AnkiWEB</vt:lpstr>
      <vt:lpstr>AnkiWEB</vt:lpstr>
      <vt:lpstr>AnkiWEB</vt:lpstr>
      <vt:lpstr>AnkiWEB</vt:lpstr>
      <vt:lpstr>AnkiWEB</vt:lpstr>
      <vt:lpstr>AnkiWEB</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AnkiDroid</dc:title>
  <dc:creator>Stephan Tessarek</dc:creator>
  <cp:lastModifiedBy>Stephan Tessarek</cp:lastModifiedBy>
  <cp:revision>31</cp:revision>
  <dcterms:created xsi:type="dcterms:W3CDTF">2016-04-30T15:05:33Z</dcterms:created>
  <dcterms:modified xsi:type="dcterms:W3CDTF">2017-03-26T14:54:00Z</dcterms:modified>
</cp:coreProperties>
</file>